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slideLayouts/slideLayout1.xml" ContentType="application/vnd.openxmlformats-officedocument.presentationml.slideLayout+xml"/>
  <Override PartName="/ppt/slideLayouts/_rels/slideLayout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jpeg" ContentType="image/jpeg"/>
  <Override PartName="/ppt/media/image17.png" ContentType="image/png"/>
  <Override PartName="/ppt/media/image18.png" ContentType="image/png"/>
  <Override PartName="/ppt/media/image19.png" ContentType="image/png"/>
  <Override PartName="/ppt/media/image20.jpeg" ContentType="image/jpeg"/>
  <Override PartName="/ppt/media/image21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s-E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Pulse para desplazar la diapositiva</a:t>
            </a:r>
            <a:endParaRPr b="0" lang="es-E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las notas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B25ED184-2FBE-4BB1-A1AC-01ACF8348080}" type="slidenum"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DE1D744A-6DB1-4B9F-96E8-FF9785419B02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sldNum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AEB74C5F-58B7-475F-A356-AAFA411EE2C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sldNum" idx="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843DA41B-C345-4D7D-BADA-BEC14C7B6FE5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sldNum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6C332493-305D-41A7-8695-AB2395281EF1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sldNum" idx="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894E556C-B810-48F9-A3B6-2A587B411CA0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sldNum" idx="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79B491EB-4591-48BA-B0A4-BDDD9590016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 type="sldNum" idx="1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103EB81F-458C-448B-945C-613A5D2F2A04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sldNum" idx="1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EB1A62FE-8124-496E-84D8-43DC58580AE2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s-E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Pulse para editar el formato del texto de título</a:t>
            </a:r>
            <a:endParaRPr b="0" lang="es-E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Pulse para editar el formato de texto del esquema</a:t>
            </a:r>
            <a:endParaRPr b="0" lang="es-E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Segundo nivel del esquema</a:t>
            </a:r>
            <a:endParaRPr b="0" lang="es-E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Tercer nivel del esquema</a:t>
            </a:r>
            <a:endParaRPr b="0" lang="es-E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Cuarto nivel del esquema</a:t>
            </a:r>
            <a:endParaRPr b="0" lang="es-E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Quinto nivel del esquema</a:t>
            </a:r>
            <a:endParaRPr b="0" lang="es-E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Sexto nivel del esquema</a:t>
            </a:r>
            <a:endParaRPr b="0" lang="es-E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Séptimo nivel del esquema</a:t>
            </a:r>
            <a:endParaRPr b="0" lang="es-E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1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2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19.png"/><Relationship Id="rId7" Type="http://schemas.openxmlformats.org/officeDocument/2006/relationships/image" Target="../media/image19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0"/>
          <p:cNvSpPr/>
          <p:nvPr/>
        </p:nvSpPr>
        <p:spPr>
          <a:xfrm>
            <a:off x="567000" y="777240"/>
            <a:ext cx="82292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2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CNTG · STORYTELLING GEOGRÁFICO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" name="Text 1"/>
          <p:cNvSpPr/>
          <p:nvPr/>
        </p:nvSpPr>
        <p:spPr>
          <a:xfrm>
            <a:off x="567000" y="1874520"/>
            <a:ext cx="914364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0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 la analítica</a:t>
            </a:r>
            <a:endParaRPr b="0" lang="es-ES" sz="5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Text 2"/>
          <p:cNvSpPr/>
          <p:nvPr/>
        </p:nvSpPr>
        <p:spPr>
          <a:xfrm>
            <a:off x="567000" y="2715840"/>
            <a:ext cx="914364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0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a la narrativa</a:t>
            </a:r>
            <a:endParaRPr b="0" lang="es-ES" sz="5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Text 3"/>
          <p:cNvSpPr/>
          <p:nvPr/>
        </p:nvSpPr>
        <p:spPr>
          <a:xfrm>
            <a:off x="567000" y="3840480"/>
            <a:ext cx="86864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80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El StoryMap como herramienta de comunicación territorial</a:t>
            </a: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Shape 4"/>
          <p:cNvSpPr/>
          <p:nvPr/>
        </p:nvSpPr>
        <p:spPr>
          <a:xfrm>
            <a:off x="567000" y="4663440"/>
            <a:ext cx="4571640" cy="56664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Shape 5"/>
          <p:cNvSpPr/>
          <p:nvPr/>
        </p:nvSpPr>
        <p:spPr>
          <a:xfrm>
            <a:off x="768240" y="4763880"/>
            <a:ext cx="365400" cy="365400"/>
          </a:xfrm>
          <a:prstGeom prst="ellipse">
            <a:avLst/>
          </a:prstGeom>
          <a:solidFill>
            <a:srgbClr val="b8530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" name="Image 0" descr="assets/icons/mountain_white.png"/>
          <p:cNvPicPr/>
          <p:nvPr/>
        </p:nvPicPr>
        <p:blipFill>
          <a:blip r:embed="rId2"/>
          <a:stretch/>
        </p:blipFill>
        <p:spPr>
          <a:xfrm>
            <a:off x="859680" y="4855320"/>
            <a:ext cx="182520" cy="18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" name="Text 6"/>
          <p:cNvSpPr/>
          <p:nvPr/>
        </p:nvSpPr>
        <p:spPr>
          <a:xfrm>
            <a:off x="1243440" y="4663440"/>
            <a:ext cx="3748680" cy="56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Caso práctico · A la sombra de un volcán</a:t>
            </a:r>
            <a:endParaRPr b="0" lang="es-E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" name="Text 7"/>
          <p:cNvSpPr/>
          <p:nvPr/>
        </p:nvSpPr>
        <p:spPr>
          <a:xfrm>
            <a:off x="567000" y="5989320"/>
            <a:ext cx="100580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bfc6c3"/>
                </a:solidFill>
                <a:effectLst/>
                <a:uFillTx/>
                <a:latin typeface="Calibri"/>
                <a:ea typeface="Calibri"/>
              </a:rPr>
              <a:t>BTODigital · CNTG · Storytelling Geográfico · Junio 2026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0"/>
          <p:cNvSpPr/>
          <p:nvPr/>
        </p:nvSpPr>
        <p:spPr>
          <a:xfrm>
            <a:off x="567000" y="50292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¿CUÁL ES EL PROBLEMA TERRITORIAL QUE SE VA A NARRAR?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Text 1"/>
          <p:cNvSpPr/>
          <p:nvPr/>
        </p:nvSpPr>
        <p:spPr>
          <a:xfrm>
            <a:off x="567000" y="841320"/>
            <a:ext cx="1105740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0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Convivir con un volcán activo</a:t>
            </a:r>
            <a:endParaRPr b="0" lang="es-ES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Shape 2"/>
          <p:cNvSpPr/>
          <p:nvPr/>
        </p:nvSpPr>
        <p:spPr>
          <a:xfrm>
            <a:off x="567000" y="1783080"/>
            <a:ext cx="3565800" cy="1965600"/>
          </a:xfrm>
          <a:prstGeom prst="roundRect">
            <a:avLst>
              <a:gd name="adj" fmla="val 5581"/>
            </a:avLst>
          </a:prstGeom>
          <a:solidFill>
            <a:srgbClr val="eff3f1"/>
          </a:solidFill>
          <a:ln w="0">
            <a:noFill/>
          </a:ln>
          <a:effectLst>
            <a:outerShdw algn="bl" blurRad="101520" dir="5400000" dist="38160" rotWithShape="0">
              <a:srgbClr val="8f9895">
                <a:alpha val="2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Shape 3"/>
          <p:cNvSpPr/>
          <p:nvPr/>
        </p:nvSpPr>
        <p:spPr>
          <a:xfrm>
            <a:off x="831960" y="203004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1" name="Image 0" descr="assets/icons/users_white.png"/>
          <p:cNvPicPr/>
          <p:nvPr/>
        </p:nvPicPr>
        <p:blipFill>
          <a:blip r:embed="rId1"/>
          <a:stretch/>
        </p:blipFill>
        <p:spPr>
          <a:xfrm>
            <a:off x="983160" y="218088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" name="Text 4"/>
          <p:cNvSpPr/>
          <p:nvPr/>
        </p:nvSpPr>
        <p:spPr>
          <a:xfrm>
            <a:off x="1527120" y="2039040"/>
            <a:ext cx="2422800" cy="63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500M</a:t>
            </a:r>
            <a:endParaRPr b="0" lang="es-ES" sz="3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Text 5"/>
          <p:cNvSpPr/>
          <p:nvPr/>
        </p:nvSpPr>
        <p:spPr>
          <a:xfrm>
            <a:off x="951120" y="2862000"/>
            <a:ext cx="2797560" cy="74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personas amenazadas por volcanes en el mundo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Shape 6"/>
          <p:cNvSpPr/>
          <p:nvPr/>
        </p:nvSpPr>
        <p:spPr>
          <a:xfrm>
            <a:off x="4312800" y="1783080"/>
            <a:ext cx="3565800" cy="1965600"/>
          </a:xfrm>
          <a:prstGeom prst="roundRect">
            <a:avLst>
              <a:gd name="adj" fmla="val 5581"/>
            </a:avLst>
          </a:prstGeom>
          <a:solidFill>
            <a:srgbClr val="eff3f1"/>
          </a:solidFill>
          <a:ln w="0">
            <a:noFill/>
          </a:ln>
          <a:effectLst>
            <a:outerShdw algn="bl" blurRad="1290319920" dist="483869880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Shape 7"/>
          <p:cNvSpPr/>
          <p:nvPr/>
        </p:nvSpPr>
        <p:spPr>
          <a:xfrm>
            <a:off x="4578120" y="2030040"/>
            <a:ext cx="603000" cy="603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" name="Image 1" descr="assets/icons/locationDot_white.png"/>
          <p:cNvPicPr/>
          <p:nvPr/>
        </p:nvPicPr>
        <p:blipFill>
          <a:blip r:embed="rId2"/>
          <a:stretch/>
        </p:blipFill>
        <p:spPr>
          <a:xfrm>
            <a:off x="4728960" y="218088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" name="Text 8"/>
          <p:cNvSpPr/>
          <p:nvPr/>
        </p:nvSpPr>
        <p:spPr>
          <a:xfrm>
            <a:off x="5272920" y="2039040"/>
            <a:ext cx="2422800" cy="63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1,9M</a:t>
            </a:r>
            <a:endParaRPr b="0" lang="es-ES" sz="3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Text 9"/>
          <p:cNvSpPr/>
          <p:nvPr/>
        </p:nvSpPr>
        <p:spPr>
          <a:xfrm>
            <a:off x="4696920" y="2862000"/>
            <a:ext cx="2797560" cy="74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habitantes a &lt;10 km de domos activos desde 1900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Shape 10"/>
          <p:cNvSpPr/>
          <p:nvPr/>
        </p:nvSpPr>
        <p:spPr>
          <a:xfrm>
            <a:off x="8058600" y="1783080"/>
            <a:ext cx="3565800" cy="1965600"/>
          </a:xfrm>
          <a:prstGeom prst="roundRect">
            <a:avLst>
              <a:gd name="adj" fmla="val 5581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Shape 11"/>
          <p:cNvSpPr/>
          <p:nvPr/>
        </p:nvSpPr>
        <p:spPr>
          <a:xfrm>
            <a:off x="8323920" y="203004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" name="Image 2" descr="assets/icons/clock_white.png"/>
          <p:cNvPicPr/>
          <p:nvPr/>
        </p:nvPicPr>
        <p:blipFill>
          <a:blip r:embed="rId3"/>
          <a:stretch/>
        </p:blipFill>
        <p:spPr>
          <a:xfrm>
            <a:off x="8474760" y="218088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" name="Text 12"/>
          <p:cNvSpPr/>
          <p:nvPr/>
        </p:nvSpPr>
        <p:spPr>
          <a:xfrm>
            <a:off x="9018720" y="2039040"/>
            <a:ext cx="2422800" cy="63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80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1902</a:t>
            </a:r>
            <a:endParaRPr b="0" lang="es-ES" sz="3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Text 13"/>
          <p:cNvSpPr/>
          <p:nvPr/>
        </p:nvSpPr>
        <p:spPr>
          <a:xfrm>
            <a:off x="8442720" y="2862000"/>
            <a:ext cx="2797560" cy="74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erupción del Santa María — la mayor del siglo en la región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Text 14"/>
          <p:cNvSpPr/>
          <p:nvPr/>
        </p:nvSpPr>
        <p:spPr>
          <a:xfrm>
            <a:off x="567000" y="4005000"/>
            <a:ext cx="1105740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12000"/>
              </a:lnSpc>
              <a:tabLst>
                <a:tab algn="l" pos="0"/>
              </a:tabLst>
            </a:pPr>
            <a:r>
              <a:rPr b="0" lang="en-US" sz="14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volcán Santa María y el complejo Santiaguito (4 domos activos) en el corredor de Quetzaltenango, Guatemala. Una cadena volcánica originada por la colisión de tres placas tectónicas y la convivencia humana con ese riesgo durante generaciones.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Shape 15"/>
          <p:cNvSpPr/>
          <p:nvPr/>
        </p:nvSpPr>
        <p:spPr>
          <a:xfrm>
            <a:off x="567000" y="5139000"/>
            <a:ext cx="11057400" cy="840960"/>
          </a:xfrm>
          <a:prstGeom prst="roundRect">
            <a:avLst>
              <a:gd name="adj" fmla="val 13043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" name="Shape 16"/>
          <p:cNvSpPr/>
          <p:nvPr/>
        </p:nvSpPr>
        <p:spPr>
          <a:xfrm>
            <a:off x="850320" y="5276160"/>
            <a:ext cx="566640" cy="566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7" name="Image 3" descr="assets/icons/globeBlock_white.png"/>
          <p:cNvPicPr/>
          <p:nvPr/>
        </p:nvPicPr>
        <p:blipFill>
          <a:blip r:embed="rId4"/>
          <a:stretch/>
        </p:blipFill>
        <p:spPr>
          <a:xfrm>
            <a:off x="992160" y="5418000"/>
            <a:ext cx="282960" cy="28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Text 17"/>
          <p:cNvSpPr/>
          <p:nvPr/>
        </p:nvSpPr>
        <p:spPr>
          <a:xfrm>
            <a:off x="1664280" y="5139000"/>
            <a:ext cx="968580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c9d6d0"/>
                </a:solidFill>
                <a:effectLst/>
                <a:uFillTx/>
                <a:latin typeface="Cambria"/>
                <a:ea typeface="Cambria"/>
              </a:rPr>
              <a:t>El gemelo digital abstrae el territorio · </a:t>
            </a:r>
            <a:r>
              <a:rPr b="1" i="1" lang="en-US" sz="15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el StoryMap lo narra y lo hace comprensible para cualquier usuario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18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Text 19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  /  8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0"/>
          <p:cNvSpPr/>
          <p:nvPr/>
        </p:nvSpPr>
        <p:spPr>
          <a:xfrm>
            <a:off x="567000" y="50292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¿QUIÉN ES EL USUARIO FINAL? ¿QUÉ SABE YA? ¿QUÉ NECESITA ENTENDER?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Text 1"/>
          <p:cNvSpPr/>
          <p:nvPr/>
        </p:nvSpPr>
        <p:spPr>
          <a:xfrm>
            <a:off x="567000" y="841320"/>
            <a:ext cx="1105740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0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Tres perfiles, tres necesidades narrativas</a:t>
            </a:r>
            <a:endParaRPr b="0" lang="es-ES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Shape 2"/>
          <p:cNvSpPr/>
          <p:nvPr/>
        </p:nvSpPr>
        <p:spPr>
          <a:xfrm>
            <a:off x="567000" y="1783080"/>
            <a:ext cx="3565800" cy="437040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Shape 3"/>
          <p:cNvSpPr/>
          <p:nvPr/>
        </p:nvSpPr>
        <p:spPr>
          <a:xfrm>
            <a:off x="795600" y="1993320"/>
            <a:ext cx="639720" cy="639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5" name="Image 0" descr="assets/icons/users_white.png"/>
          <p:cNvPicPr/>
          <p:nvPr/>
        </p:nvPicPr>
        <p:blipFill>
          <a:blip r:embed="rId1"/>
          <a:stretch/>
        </p:blipFill>
        <p:spPr>
          <a:xfrm>
            <a:off x="955440" y="2153520"/>
            <a:ext cx="319680" cy="31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Text 4"/>
          <p:cNvSpPr/>
          <p:nvPr/>
        </p:nvSpPr>
        <p:spPr>
          <a:xfrm>
            <a:off x="1572840" y="2039040"/>
            <a:ext cx="237708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Público general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5"/>
          <p:cNvSpPr/>
          <p:nvPr/>
        </p:nvSpPr>
        <p:spPr>
          <a:xfrm>
            <a:off x="951120" y="295344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59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SABE YA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Text 6"/>
          <p:cNvSpPr/>
          <p:nvPr/>
        </p:nvSpPr>
        <p:spPr>
          <a:xfrm>
            <a:off x="951120" y="3209400"/>
            <a:ext cx="279756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Ve el volcán como fenómeno lejano o paisajístico, sin conciencia del riesgo real.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Shape 7"/>
          <p:cNvSpPr/>
          <p:nvPr/>
        </p:nvSpPr>
        <p:spPr>
          <a:xfrm>
            <a:off x="950760" y="432504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Text 8"/>
          <p:cNvSpPr/>
          <p:nvPr/>
        </p:nvSpPr>
        <p:spPr>
          <a:xfrm>
            <a:off x="951120" y="447156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NECESITA ENTENDER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Text 9"/>
          <p:cNvSpPr/>
          <p:nvPr/>
        </p:nvSpPr>
        <p:spPr>
          <a:xfrm>
            <a:off x="951120" y="4727520"/>
            <a:ext cx="2797560" cy="1279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Entender la amenaza como realidad cercana para millones — pasar del asombro a la conciencia.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Shape 10"/>
          <p:cNvSpPr/>
          <p:nvPr/>
        </p:nvSpPr>
        <p:spPr>
          <a:xfrm>
            <a:off x="4312800" y="1783080"/>
            <a:ext cx="3565800" cy="437040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11"/>
          <p:cNvSpPr/>
          <p:nvPr/>
        </p:nvSpPr>
        <p:spPr>
          <a:xfrm>
            <a:off x="4541400" y="1993320"/>
            <a:ext cx="639720" cy="6397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4" name="Image 1" descr="assets/icons/scaleBalanced_white.png"/>
          <p:cNvPicPr/>
          <p:nvPr/>
        </p:nvPicPr>
        <p:blipFill>
          <a:blip r:embed="rId2"/>
          <a:stretch/>
        </p:blipFill>
        <p:spPr>
          <a:xfrm>
            <a:off x="4701240" y="2153520"/>
            <a:ext cx="319680" cy="31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Text 12"/>
          <p:cNvSpPr/>
          <p:nvPr/>
        </p:nvSpPr>
        <p:spPr>
          <a:xfrm>
            <a:off x="5318640" y="2039040"/>
            <a:ext cx="237708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Decisor / gestor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Text 13"/>
          <p:cNvSpPr/>
          <p:nvPr/>
        </p:nvSpPr>
        <p:spPr>
          <a:xfrm>
            <a:off x="4696920" y="295344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59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SABE YA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14"/>
          <p:cNvSpPr/>
          <p:nvPr/>
        </p:nvSpPr>
        <p:spPr>
          <a:xfrm>
            <a:off x="4696920" y="3209400"/>
            <a:ext cx="279756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Conoce el territorio y las comunidades. Necesita evidencia para justificar recursos.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Shape 15"/>
          <p:cNvSpPr/>
          <p:nvPr/>
        </p:nvSpPr>
        <p:spPr>
          <a:xfrm>
            <a:off x="4696560" y="432504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Text 16"/>
          <p:cNvSpPr/>
          <p:nvPr/>
        </p:nvSpPr>
        <p:spPr>
          <a:xfrm>
            <a:off x="4696920" y="447156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NECESITA ENTENDER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Text 17"/>
          <p:cNvSpPr/>
          <p:nvPr/>
        </p:nvSpPr>
        <p:spPr>
          <a:xfrm>
            <a:off x="4696920" y="4727520"/>
            <a:ext cx="2797560" cy="1279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Visualizar el riesgo poblacional + el valor de la monitorización fotogramétrica como herramienta accesible.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Shape 18"/>
          <p:cNvSpPr/>
          <p:nvPr/>
        </p:nvSpPr>
        <p:spPr>
          <a:xfrm>
            <a:off x="8058600" y="1783080"/>
            <a:ext cx="3565800" cy="437040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Shape 19"/>
          <p:cNvSpPr/>
          <p:nvPr/>
        </p:nvSpPr>
        <p:spPr>
          <a:xfrm>
            <a:off x="8287200" y="1993320"/>
            <a:ext cx="639720" cy="639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3" name="Image 2" descr="assets/icons/bookOpenReader_white.png"/>
          <p:cNvPicPr/>
          <p:nvPr/>
        </p:nvPicPr>
        <p:blipFill>
          <a:blip r:embed="rId3"/>
          <a:stretch/>
        </p:blipFill>
        <p:spPr>
          <a:xfrm>
            <a:off x="8447400" y="2153520"/>
            <a:ext cx="319680" cy="31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Text 20"/>
          <p:cNvSpPr/>
          <p:nvPr/>
        </p:nvSpPr>
        <p:spPr>
          <a:xfrm>
            <a:off x="9064440" y="2039040"/>
            <a:ext cx="237708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Alumno CNTG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Text 21"/>
          <p:cNvSpPr/>
          <p:nvPr/>
        </p:nvSpPr>
        <p:spPr>
          <a:xfrm>
            <a:off x="8442720" y="295344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59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SABE YA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Text 22"/>
          <p:cNvSpPr/>
          <p:nvPr/>
        </p:nvSpPr>
        <p:spPr>
          <a:xfrm>
            <a:off x="8442720" y="3209400"/>
            <a:ext cx="279756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Maneja datos GIS y comprende el sistema volcánico. Domina las herramientas.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Shape 23"/>
          <p:cNvSpPr/>
          <p:nvPr/>
        </p:nvSpPr>
        <p:spPr>
          <a:xfrm>
            <a:off x="8442360" y="432504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Text 24"/>
          <p:cNvSpPr/>
          <p:nvPr/>
        </p:nvSpPr>
        <p:spPr>
          <a:xfrm>
            <a:off x="8442720" y="4471560"/>
            <a:ext cx="2797560" cy="23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NECESITA ENTENDER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 25"/>
          <p:cNvSpPr/>
          <p:nvPr/>
        </p:nvSpPr>
        <p:spPr>
          <a:xfrm>
            <a:off x="8442720" y="4727520"/>
            <a:ext cx="2797560" cy="1279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Convertir el dato técnico en narrativa que llegue a cualquier usuario — este es el salto que da el curso.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Text 26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27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3  /  8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 0"/>
          <p:cNvSpPr/>
          <p:nvPr/>
        </p:nvSpPr>
        <p:spPr>
          <a:xfrm>
            <a:off x="567000" y="50292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¿QUÉ DATOS E INDICADORES SE VAN A USAR? ¿POR QUÉ ESOS Y NO OTROS?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Text 1"/>
          <p:cNvSpPr/>
          <p:nvPr/>
        </p:nvSpPr>
        <p:spPr>
          <a:xfrm>
            <a:off x="567000" y="841320"/>
            <a:ext cx="1105740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0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Cada dato cumple una función narrativa concreta</a:t>
            </a:r>
            <a:endParaRPr b="0" lang="es-ES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Shape 2"/>
          <p:cNvSpPr/>
          <p:nvPr/>
        </p:nvSpPr>
        <p:spPr>
          <a:xfrm>
            <a:off x="567000" y="1810440"/>
            <a:ext cx="11057400" cy="840960"/>
          </a:xfrm>
          <a:prstGeom prst="roundRect">
            <a:avLst>
              <a:gd name="adj" fmla="val 1087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Shape 3"/>
          <p:cNvSpPr/>
          <p:nvPr/>
        </p:nvSpPr>
        <p:spPr>
          <a:xfrm>
            <a:off x="813960" y="192924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6" name="Image 0" descr="assets/icons/users_white.png"/>
          <p:cNvPicPr/>
          <p:nvPr/>
        </p:nvPicPr>
        <p:blipFill>
          <a:blip r:embed="rId1"/>
          <a:stretch/>
        </p:blipFill>
        <p:spPr>
          <a:xfrm>
            <a:off x="964800" y="208044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Text 4"/>
          <p:cNvSpPr/>
          <p:nvPr/>
        </p:nvSpPr>
        <p:spPr>
          <a:xfrm>
            <a:off x="1572840" y="1938600"/>
            <a:ext cx="457164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~500 millones afectados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Shape 5"/>
          <p:cNvSpPr/>
          <p:nvPr/>
        </p:nvSpPr>
        <p:spPr>
          <a:xfrm>
            <a:off x="1572840" y="2322720"/>
            <a:ext cx="2102760" cy="25560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Text 6"/>
          <p:cNvSpPr/>
          <p:nvPr/>
        </p:nvSpPr>
        <p:spPr>
          <a:xfrm>
            <a:off x="1572840" y="2322720"/>
            <a:ext cx="2102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DEMOGRÁFICO GLOBAL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7"/>
          <p:cNvSpPr/>
          <p:nvPr/>
        </p:nvSpPr>
        <p:spPr>
          <a:xfrm>
            <a:off x="6373440" y="1810440"/>
            <a:ext cx="41112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0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 8"/>
          <p:cNvSpPr/>
          <p:nvPr/>
        </p:nvSpPr>
        <p:spPr>
          <a:xfrm>
            <a:off x="6922080" y="1810440"/>
            <a:ext cx="438228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Establece la relevancia universal — el “¿por qué debería importarme?”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Shape 9"/>
          <p:cNvSpPr/>
          <p:nvPr/>
        </p:nvSpPr>
        <p:spPr>
          <a:xfrm>
            <a:off x="567000" y="2761560"/>
            <a:ext cx="11057400" cy="840960"/>
          </a:xfrm>
          <a:prstGeom prst="roundRect">
            <a:avLst>
              <a:gd name="adj" fmla="val 1087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Shape 10"/>
          <p:cNvSpPr/>
          <p:nvPr/>
        </p:nvSpPr>
        <p:spPr>
          <a:xfrm>
            <a:off x="813960" y="2880360"/>
            <a:ext cx="603000" cy="603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4" name="Image 1" descr="assets/icons/locationDot_white.png"/>
          <p:cNvPicPr/>
          <p:nvPr/>
        </p:nvPicPr>
        <p:blipFill>
          <a:blip r:embed="rId2"/>
          <a:stretch/>
        </p:blipFill>
        <p:spPr>
          <a:xfrm>
            <a:off x="964800" y="303120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Text 11"/>
          <p:cNvSpPr/>
          <p:nvPr/>
        </p:nvSpPr>
        <p:spPr>
          <a:xfrm>
            <a:off x="1572840" y="2889360"/>
            <a:ext cx="457164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1,9M hab. a &lt;10 km de domos activos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Shape 12"/>
          <p:cNvSpPr/>
          <p:nvPr/>
        </p:nvSpPr>
        <p:spPr>
          <a:xfrm>
            <a:off x="1572840" y="3273480"/>
            <a:ext cx="2102760" cy="255600"/>
          </a:xfrm>
          <a:prstGeom prst="roundRect">
            <a:avLst>
              <a:gd name="adj" fmla="val 50000"/>
            </a:avLst>
          </a:prstGeom>
          <a:solidFill>
            <a:srgbClr val="fbe3d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Text 13"/>
          <p:cNvSpPr/>
          <p:nvPr/>
        </p:nvSpPr>
        <p:spPr>
          <a:xfrm>
            <a:off x="1572840" y="3273480"/>
            <a:ext cx="2102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a8530f"/>
                </a:solidFill>
                <a:effectLst/>
                <a:uFillTx/>
                <a:latin typeface="Calibri"/>
                <a:ea typeface="Calibri"/>
              </a:rPr>
              <a:t>DEMOGRÁFICO LOCAL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Text 14"/>
          <p:cNvSpPr/>
          <p:nvPr/>
        </p:nvSpPr>
        <p:spPr>
          <a:xfrm>
            <a:off x="6373440" y="2761560"/>
            <a:ext cx="41112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0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Text 15"/>
          <p:cNvSpPr/>
          <p:nvPr/>
        </p:nvSpPr>
        <p:spPr>
          <a:xfrm>
            <a:off x="6922080" y="2761560"/>
            <a:ext cx="438228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Localiza el riesgo: de escala global a escala humana y territorial.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Shape 16"/>
          <p:cNvSpPr/>
          <p:nvPr/>
        </p:nvSpPr>
        <p:spPr>
          <a:xfrm>
            <a:off x="567000" y="3712320"/>
            <a:ext cx="11057400" cy="840960"/>
          </a:xfrm>
          <a:prstGeom prst="roundRect">
            <a:avLst>
              <a:gd name="adj" fmla="val 1087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Shape 17"/>
          <p:cNvSpPr/>
          <p:nvPr/>
        </p:nvSpPr>
        <p:spPr>
          <a:xfrm>
            <a:off x="813960" y="383148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2" name="Image 2" descr="assets/icons/mapLoc_white.png"/>
          <p:cNvPicPr/>
          <p:nvPr/>
        </p:nvPicPr>
        <p:blipFill>
          <a:blip r:embed="rId3"/>
          <a:stretch/>
        </p:blipFill>
        <p:spPr>
          <a:xfrm>
            <a:off x="964800" y="398232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" name="Text 18"/>
          <p:cNvSpPr/>
          <p:nvPr/>
        </p:nvSpPr>
        <p:spPr>
          <a:xfrm>
            <a:off x="1572840" y="3840480"/>
            <a:ext cx="457164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Webmap · Volcano Expedition (ArcGIS Online)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Shape 19"/>
          <p:cNvSpPr/>
          <p:nvPr/>
        </p:nvSpPr>
        <p:spPr>
          <a:xfrm>
            <a:off x="1572840" y="4224600"/>
            <a:ext cx="2102760" cy="25560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Text 20"/>
          <p:cNvSpPr/>
          <p:nvPr/>
        </p:nvSpPr>
        <p:spPr>
          <a:xfrm>
            <a:off x="1572840" y="4224600"/>
            <a:ext cx="2102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GEOLÓGICO / GIS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Text 21"/>
          <p:cNvSpPr/>
          <p:nvPr/>
        </p:nvSpPr>
        <p:spPr>
          <a:xfrm>
            <a:off x="6373440" y="3712320"/>
            <a:ext cx="41112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0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Text 22"/>
          <p:cNvSpPr/>
          <p:nvPr/>
        </p:nvSpPr>
        <p:spPr>
          <a:xfrm>
            <a:off x="6922080" y="3712320"/>
            <a:ext cx="438228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Explica el mecanismo: placas tectónicas → volcanes → Guatemala.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Shape 23"/>
          <p:cNvSpPr/>
          <p:nvPr/>
        </p:nvSpPr>
        <p:spPr>
          <a:xfrm>
            <a:off x="567000" y="4663440"/>
            <a:ext cx="11057400" cy="840960"/>
          </a:xfrm>
          <a:prstGeom prst="roundRect">
            <a:avLst>
              <a:gd name="adj" fmla="val 1087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Shape 24"/>
          <p:cNvSpPr/>
          <p:nvPr/>
        </p:nvSpPr>
        <p:spPr>
          <a:xfrm>
            <a:off x="813960" y="4782240"/>
            <a:ext cx="603000" cy="603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0" name="Image 3" descr="assets/icons/mountain_white.png"/>
          <p:cNvPicPr/>
          <p:nvPr/>
        </p:nvPicPr>
        <p:blipFill>
          <a:blip r:embed="rId4"/>
          <a:stretch/>
        </p:blipFill>
        <p:spPr>
          <a:xfrm>
            <a:off x="964800" y="493308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Text 25"/>
          <p:cNvSpPr/>
          <p:nvPr/>
        </p:nvSpPr>
        <p:spPr>
          <a:xfrm>
            <a:off x="1572840" y="4791600"/>
            <a:ext cx="457164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4 domos: Caliente, La Mitad, El Monje, El Brujo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Shape 26"/>
          <p:cNvSpPr/>
          <p:nvPr/>
        </p:nvSpPr>
        <p:spPr>
          <a:xfrm>
            <a:off x="1572840" y="5175360"/>
            <a:ext cx="2102760" cy="255600"/>
          </a:xfrm>
          <a:prstGeom prst="roundRect">
            <a:avLst>
              <a:gd name="adj" fmla="val 50000"/>
            </a:avLst>
          </a:prstGeom>
          <a:solidFill>
            <a:srgbClr val="fbe3d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 27"/>
          <p:cNvSpPr/>
          <p:nvPr/>
        </p:nvSpPr>
        <p:spPr>
          <a:xfrm>
            <a:off x="1572840" y="5175360"/>
            <a:ext cx="2102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a8530f"/>
                </a:solidFill>
                <a:effectLst/>
                <a:uFillTx/>
                <a:latin typeface="Calibri"/>
                <a:ea typeface="Calibri"/>
              </a:rPr>
              <a:t>GEOMORFOLÓGICO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 28"/>
          <p:cNvSpPr/>
          <p:nvPr/>
        </p:nvSpPr>
        <p:spPr>
          <a:xfrm>
            <a:off x="6373440" y="4663440"/>
            <a:ext cx="41112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0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 29"/>
          <p:cNvSpPr/>
          <p:nvPr/>
        </p:nvSpPr>
        <p:spPr>
          <a:xfrm>
            <a:off x="6922080" y="4663440"/>
            <a:ext cx="4382280" cy="84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Especifica el sujeto de estudio — la historia ya tiene nombre y lugar.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30"/>
          <p:cNvSpPr/>
          <p:nvPr/>
        </p:nvSpPr>
        <p:spPr>
          <a:xfrm>
            <a:off x="567000" y="5650920"/>
            <a:ext cx="110574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0e7a63"/>
                </a:solidFill>
                <a:effectLst/>
                <a:uFillTx/>
                <a:latin typeface="Cambria"/>
                <a:ea typeface="Cambria"/>
              </a:rPr>
              <a:t>Analítica agnóstica: elegimos los datos que argumentan, no los que están disponibles.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 31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 32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4  /  8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0"/>
          <p:cNvSpPr/>
          <p:nvPr/>
        </p:nvSpPr>
        <p:spPr>
          <a:xfrm>
            <a:off x="567000" y="50292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¿CUÁLES SON LOS MAPAS PRINCIPALES? ¿QUÉ DEBE MOSTRARSE PRIMERO?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 1"/>
          <p:cNvSpPr/>
          <p:nvPr/>
        </p:nvSpPr>
        <p:spPr>
          <a:xfrm>
            <a:off x="567000" y="841320"/>
            <a:ext cx="1105740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0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 lo global a lo concreto: el zoom narrativo</a:t>
            </a:r>
            <a:endParaRPr b="0" lang="es-ES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Shape 2"/>
          <p:cNvSpPr/>
          <p:nvPr/>
        </p:nvSpPr>
        <p:spPr>
          <a:xfrm>
            <a:off x="567000" y="1828800"/>
            <a:ext cx="3565800" cy="406872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Shape 3"/>
          <p:cNvSpPr/>
          <p:nvPr/>
        </p:nvSpPr>
        <p:spPr>
          <a:xfrm>
            <a:off x="804600" y="2048400"/>
            <a:ext cx="658080" cy="658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 4"/>
          <p:cNvSpPr/>
          <p:nvPr/>
        </p:nvSpPr>
        <p:spPr>
          <a:xfrm>
            <a:off x="804600" y="2048400"/>
            <a:ext cx="6580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Shape 5"/>
          <p:cNvSpPr/>
          <p:nvPr/>
        </p:nvSpPr>
        <p:spPr>
          <a:xfrm>
            <a:off x="3291840" y="2103120"/>
            <a:ext cx="548280" cy="548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5" name="Image 0" descr="assets/icons/penRuler_white.png"/>
          <p:cNvPicPr/>
          <p:nvPr/>
        </p:nvPicPr>
        <p:blipFill>
          <a:blip r:embed="rId1"/>
          <a:stretch/>
        </p:blipFill>
        <p:spPr>
          <a:xfrm>
            <a:off x="3429000" y="2240280"/>
            <a:ext cx="273960" cy="27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Text 6"/>
          <p:cNvSpPr/>
          <p:nvPr/>
        </p:nvSpPr>
        <p:spPr>
          <a:xfrm>
            <a:off x="1554480" y="213984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Express Map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Text 7"/>
          <p:cNvSpPr/>
          <p:nvPr/>
        </p:nvSpPr>
        <p:spPr>
          <a:xfrm>
            <a:off x="1554480" y="2450520"/>
            <a:ext cx="18741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0e7a63"/>
                </a:solidFill>
                <a:effectLst/>
                <a:uFillTx/>
                <a:latin typeface="Cambria"/>
                <a:ea typeface="Cambria"/>
              </a:rPr>
              <a:t>¿Dónde?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Text 8"/>
          <p:cNvSpPr/>
          <p:nvPr/>
        </p:nvSpPr>
        <p:spPr>
          <a:xfrm>
            <a:off x="951120" y="3127320"/>
            <a:ext cx="2797560" cy="173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Quetzaltenango como base de operaciones. El lector debe estar en el mapa antes de que empiece la historia.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Shape 9"/>
          <p:cNvSpPr/>
          <p:nvPr/>
        </p:nvSpPr>
        <p:spPr>
          <a:xfrm>
            <a:off x="951120" y="5239440"/>
            <a:ext cx="1371240" cy="402120"/>
          </a:xfrm>
          <a:prstGeom prst="roundRect">
            <a:avLst>
              <a:gd name="adj" fmla="val 50000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 10"/>
          <p:cNvSpPr/>
          <p:nvPr/>
        </p:nvSpPr>
        <p:spPr>
          <a:xfrm>
            <a:off x="951120" y="5239440"/>
            <a:ext cx="137124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SITÚA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Shape 11"/>
          <p:cNvSpPr/>
          <p:nvPr/>
        </p:nvSpPr>
        <p:spPr>
          <a:xfrm>
            <a:off x="4312800" y="2121480"/>
            <a:ext cx="3565800" cy="377604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Shape 12"/>
          <p:cNvSpPr/>
          <p:nvPr/>
        </p:nvSpPr>
        <p:spPr>
          <a:xfrm>
            <a:off x="4550400" y="2340720"/>
            <a:ext cx="658080" cy="658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3" name="Text 13"/>
          <p:cNvSpPr/>
          <p:nvPr/>
        </p:nvSpPr>
        <p:spPr>
          <a:xfrm>
            <a:off x="4550400" y="2340720"/>
            <a:ext cx="6580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Shape 14"/>
          <p:cNvSpPr/>
          <p:nvPr/>
        </p:nvSpPr>
        <p:spPr>
          <a:xfrm>
            <a:off x="7037640" y="2395800"/>
            <a:ext cx="548280" cy="5482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25" name="Image 1" descr="assets/icons/columns_white.png"/>
          <p:cNvPicPr/>
          <p:nvPr/>
        </p:nvPicPr>
        <p:blipFill>
          <a:blip r:embed="rId2"/>
          <a:stretch/>
        </p:blipFill>
        <p:spPr>
          <a:xfrm>
            <a:off x="7174800" y="2532960"/>
            <a:ext cx="273960" cy="27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" name="Text 15"/>
          <p:cNvSpPr/>
          <p:nvPr/>
        </p:nvSpPr>
        <p:spPr>
          <a:xfrm>
            <a:off x="5300280" y="243216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Sidecar · Webmap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16"/>
          <p:cNvSpPr/>
          <p:nvPr/>
        </p:nvSpPr>
        <p:spPr>
          <a:xfrm>
            <a:off x="5300280" y="2743200"/>
            <a:ext cx="18741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e8731c"/>
                </a:solidFill>
                <a:effectLst/>
                <a:uFillTx/>
                <a:latin typeface="Cambria"/>
                <a:ea typeface="Cambria"/>
              </a:rPr>
              <a:t>¿Por qué y qué?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 17"/>
          <p:cNvSpPr/>
          <p:nvPr/>
        </p:nvSpPr>
        <p:spPr>
          <a:xfrm>
            <a:off x="4696920" y="3420000"/>
            <a:ext cx="2797560" cy="173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Placas tectónicas → 3D Santa María → zoom al Santiaguito con la ciudad al fondo. El mapa narra, no solo ilustra.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Shape 18"/>
          <p:cNvSpPr/>
          <p:nvPr/>
        </p:nvSpPr>
        <p:spPr>
          <a:xfrm>
            <a:off x="4696920" y="5239440"/>
            <a:ext cx="1371240" cy="40212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19"/>
          <p:cNvSpPr/>
          <p:nvPr/>
        </p:nvSpPr>
        <p:spPr>
          <a:xfrm>
            <a:off x="4696920" y="5239440"/>
            <a:ext cx="137124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EXPLICA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Shape 20"/>
          <p:cNvSpPr/>
          <p:nvPr/>
        </p:nvSpPr>
        <p:spPr>
          <a:xfrm>
            <a:off x="8058600" y="2414160"/>
            <a:ext cx="3565800" cy="3483360"/>
          </a:xfrm>
          <a:prstGeom prst="roundRect">
            <a:avLst>
              <a:gd name="adj" fmla="val 315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Shape 21"/>
          <p:cNvSpPr/>
          <p:nvPr/>
        </p:nvSpPr>
        <p:spPr>
          <a:xfrm>
            <a:off x="8296200" y="2633400"/>
            <a:ext cx="658080" cy="658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 22"/>
          <p:cNvSpPr/>
          <p:nvPr/>
        </p:nvSpPr>
        <p:spPr>
          <a:xfrm>
            <a:off x="8296200" y="2633400"/>
            <a:ext cx="6580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Shape 23"/>
          <p:cNvSpPr/>
          <p:nvPr/>
        </p:nvSpPr>
        <p:spPr>
          <a:xfrm>
            <a:off x="10783440" y="2688480"/>
            <a:ext cx="548280" cy="5482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5" name="Image 2" descr="assets/icons/route_white.png"/>
          <p:cNvPicPr/>
          <p:nvPr/>
        </p:nvPicPr>
        <p:blipFill>
          <a:blip r:embed="rId3"/>
          <a:stretch/>
        </p:blipFill>
        <p:spPr>
          <a:xfrm>
            <a:off x="10920600" y="2825640"/>
            <a:ext cx="273960" cy="27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" name="Text 24"/>
          <p:cNvSpPr/>
          <p:nvPr/>
        </p:nvSpPr>
        <p:spPr>
          <a:xfrm>
            <a:off x="9046080" y="2724840"/>
            <a:ext cx="18741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 Tour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Text 25"/>
          <p:cNvSpPr/>
          <p:nvPr/>
        </p:nvSpPr>
        <p:spPr>
          <a:xfrm>
            <a:off x="9046080" y="3035880"/>
            <a:ext cx="18741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300" strike="noStrike" u="none">
                <a:solidFill>
                  <a:srgbClr val="0e7a63"/>
                </a:solidFill>
                <a:effectLst/>
                <a:uFillTx/>
                <a:latin typeface="Cambria"/>
                <a:ea typeface="Cambria"/>
              </a:rPr>
              <a:t>¿Qué está en juego?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26"/>
          <p:cNvSpPr/>
          <p:nvPr/>
        </p:nvSpPr>
        <p:spPr>
          <a:xfrm>
            <a:off x="8442720" y="3712320"/>
            <a:ext cx="2797560" cy="173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Tres paradas geolocalizadas: suelos volcánicos, aguas termales, lugar sagrado. La vida humana entra en el mapa.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Shape 27"/>
          <p:cNvSpPr/>
          <p:nvPr/>
        </p:nvSpPr>
        <p:spPr>
          <a:xfrm>
            <a:off x="8442720" y="5239440"/>
            <a:ext cx="1371240" cy="402120"/>
          </a:xfrm>
          <a:prstGeom prst="roundRect">
            <a:avLst>
              <a:gd name="adj" fmla="val 50000"/>
            </a:avLst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0" name="Text 28"/>
          <p:cNvSpPr/>
          <p:nvPr/>
        </p:nvSpPr>
        <p:spPr>
          <a:xfrm>
            <a:off x="8442720" y="5239440"/>
            <a:ext cx="137124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IMPLICA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Text 29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Text 30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5  /  8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 0"/>
          <p:cNvSpPr/>
          <p:nvPr/>
        </p:nvSpPr>
        <p:spPr>
          <a:xfrm>
            <a:off x="567000" y="50292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¿HAY ESCENARIOS WHAT-IF? ¿CÓMO SE VAN A MOSTRAR Y COMPARAR?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1"/>
          <p:cNvSpPr/>
          <p:nvPr/>
        </p:nvSpPr>
        <p:spPr>
          <a:xfrm>
            <a:off x="567000" y="841320"/>
            <a:ext cx="1105740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0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what-if no siempre es un modelo — a veces es una imagen</a:t>
            </a:r>
            <a:endParaRPr b="0" lang="es-ES" sz="3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2"/>
          <p:cNvSpPr/>
          <p:nvPr/>
        </p:nvSpPr>
        <p:spPr>
          <a:xfrm>
            <a:off x="567000" y="1783080"/>
            <a:ext cx="5623200" cy="4370400"/>
          </a:xfrm>
          <a:prstGeom prst="roundRect">
            <a:avLst>
              <a:gd name="adj" fmla="val 2510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6" name="Shape 3"/>
          <p:cNvSpPr/>
          <p:nvPr/>
        </p:nvSpPr>
        <p:spPr>
          <a:xfrm>
            <a:off x="978480" y="2167200"/>
            <a:ext cx="2194200" cy="36540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 4"/>
          <p:cNvSpPr/>
          <p:nvPr/>
        </p:nvSpPr>
        <p:spPr>
          <a:xfrm>
            <a:off x="978480" y="2167200"/>
            <a:ext cx="219420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EN ESTE STORYMAPS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 5"/>
          <p:cNvSpPr/>
          <p:nvPr/>
        </p:nvSpPr>
        <p:spPr>
          <a:xfrm>
            <a:off x="978480" y="2697480"/>
            <a:ext cx="48002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1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Las ciudades bajo el volcán</a:t>
            </a:r>
            <a:endParaRPr b="0" lang="es-ES" sz="2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Text 6"/>
          <p:cNvSpPr/>
          <p:nvPr/>
        </p:nvSpPr>
        <p:spPr>
          <a:xfrm>
            <a:off x="978480" y="3291840"/>
            <a:ext cx="4800240" cy="15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2000"/>
              </a:lnSpc>
              <a:tabLst>
                <a:tab algn="l" pos="0"/>
              </a:tabLst>
            </a:pPr>
            <a:r>
              <a:rPr b="0" i="1" lang="en-US" sz="1550" strike="noStrike" u="none">
                <a:solidFill>
                  <a:srgbClr val="e4e9e6"/>
                </a:solidFill>
                <a:effectLst/>
                <a:uFillTx/>
                <a:latin typeface="Cambria"/>
                <a:ea typeface="Cambria"/>
              </a:rPr>
              <a:t>“Las luces de esta fotografía de larga exposición proceden de ciudades cercanas al volcán activo Santiaguito. Cientos de miles de personas duermen esta noche a menos de 10 km del domo.”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Shape 7"/>
          <p:cNvSpPr/>
          <p:nvPr/>
        </p:nvSpPr>
        <p:spPr>
          <a:xfrm>
            <a:off x="978120" y="4983480"/>
            <a:ext cx="4800600" cy="360"/>
          </a:xfrm>
          <a:prstGeom prst="line">
            <a:avLst/>
          </a:prstGeom>
          <a:ln w="12700">
            <a:solidFill>
              <a:srgbClr val="3a403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Shape 8"/>
          <p:cNvSpPr/>
          <p:nvPr/>
        </p:nvSpPr>
        <p:spPr>
          <a:xfrm>
            <a:off x="996840" y="5166360"/>
            <a:ext cx="456840" cy="4568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2" name="Image 0" descr="assets/icons/bolt_white.png"/>
          <p:cNvPicPr/>
          <p:nvPr/>
        </p:nvPicPr>
        <p:blipFill>
          <a:blip r:embed="rId1"/>
          <a:stretch/>
        </p:blipFill>
        <p:spPr>
          <a:xfrm>
            <a:off x="1110960" y="528084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Text 9"/>
          <p:cNvSpPr/>
          <p:nvPr/>
        </p:nvSpPr>
        <p:spPr>
          <a:xfrm>
            <a:off x="1572840" y="5129640"/>
            <a:ext cx="42516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What-if implícito:  </a:t>
            </a:r>
            <a:r>
              <a:rPr b="0" i="1" lang="en-US" sz="1450" strike="noStrike" u="none">
                <a:solidFill>
                  <a:srgbClr val="e4e9e6"/>
                </a:solidFill>
                <a:effectLst/>
                <a:uFillTx/>
                <a:latin typeface="Cambria"/>
                <a:ea typeface="Cambria"/>
              </a:rPr>
              <a:t>¿qué pasa si el domo entra en erupción mientras duermen?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 10"/>
          <p:cNvSpPr/>
          <p:nvPr/>
        </p:nvSpPr>
        <p:spPr>
          <a:xfrm>
            <a:off x="6046920" y="1828800"/>
            <a:ext cx="56232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15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HERRAMIENTAS EN STORYMAPS</a:t>
            </a:r>
            <a:endParaRPr b="0" lang="es-ES" sz="1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11"/>
          <p:cNvSpPr/>
          <p:nvPr/>
        </p:nvSpPr>
        <p:spPr>
          <a:xfrm>
            <a:off x="6001200" y="2240280"/>
            <a:ext cx="5623200" cy="1243080"/>
          </a:xfrm>
          <a:prstGeom prst="roundRect">
            <a:avLst>
              <a:gd name="adj" fmla="val 73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Shape 12"/>
          <p:cNvSpPr/>
          <p:nvPr/>
        </p:nvSpPr>
        <p:spPr>
          <a:xfrm>
            <a:off x="6229800" y="245052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7" name="Image 1" descr="assets/icons/columns_white.png"/>
          <p:cNvPicPr/>
          <p:nvPr/>
        </p:nvPicPr>
        <p:blipFill>
          <a:blip r:embed="rId2"/>
          <a:stretch/>
        </p:blipFill>
        <p:spPr>
          <a:xfrm>
            <a:off x="6380640" y="260136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" name="Text 13"/>
          <p:cNvSpPr/>
          <p:nvPr/>
        </p:nvSpPr>
        <p:spPr>
          <a:xfrm>
            <a:off x="6961320" y="2423160"/>
            <a:ext cx="4434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Sidecar (diapositivas)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Text 14"/>
          <p:cNvSpPr/>
          <p:nvPr/>
        </p:nvSpPr>
        <p:spPr>
          <a:xfrm>
            <a:off x="6961320" y="2770560"/>
            <a:ext cx="44344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Comparación implícita: dos escenas del mismo territorio en momentos o condiciones distintas — amanecer vs. ciudades de noche.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Shape 15"/>
          <p:cNvSpPr/>
          <p:nvPr/>
        </p:nvSpPr>
        <p:spPr>
          <a:xfrm>
            <a:off x="6001200" y="3611880"/>
            <a:ext cx="5623200" cy="1243080"/>
          </a:xfrm>
          <a:prstGeom prst="roundRect">
            <a:avLst>
              <a:gd name="adj" fmla="val 73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Shape 16"/>
          <p:cNvSpPr/>
          <p:nvPr/>
        </p:nvSpPr>
        <p:spPr>
          <a:xfrm>
            <a:off x="6229800" y="3822120"/>
            <a:ext cx="603000" cy="603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2" name="Image 2" descr="assets/icons/leftRight_white.png"/>
          <p:cNvPicPr/>
          <p:nvPr/>
        </p:nvPicPr>
        <p:blipFill>
          <a:blip r:embed="rId3"/>
          <a:stretch/>
        </p:blipFill>
        <p:spPr>
          <a:xfrm>
            <a:off x="6380640" y="397296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Text 17"/>
          <p:cNvSpPr/>
          <p:nvPr/>
        </p:nvSpPr>
        <p:spPr>
          <a:xfrm>
            <a:off x="6961320" y="3794760"/>
            <a:ext cx="4434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Swipe block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18"/>
          <p:cNvSpPr/>
          <p:nvPr/>
        </p:nvSpPr>
        <p:spPr>
          <a:xfrm>
            <a:off x="6961320" y="4142160"/>
            <a:ext cx="44344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Comparación explícita: antes / después, escenario A / B sobre el mismo mapa base.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19"/>
          <p:cNvSpPr/>
          <p:nvPr/>
        </p:nvSpPr>
        <p:spPr>
          <a:xfrm>
            <a:off x="6001200" y="4983480"/>
            <a:ext cx="5623200" cy="1243080"/>
          </a:xfrm>
          <a:prstGeom prst="roundRect">
            <a:avLst>
              <a:gd name="adj" fmla="val 73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Shape 20"/>
          <p:cNvSpPr/>
          <p:nvPr/>
        </p:nvSpPr>
        <p:spPr>
          <a:xfrm>
            <a:off x="6229800" y="5193720"/>
            <a:ext cx="603000" cy="603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7" name="Image 3" descr="assets/icons/hand_white.png"/>
          <p:cNvPicPr/>
          <p:nvPr/>
        </p:nvPicPr>
        <p:blipFill>
          <a:blip r:embed="rId4"/>
          <a:stretch/>
        </p:blipFill>
        <p:spPr>
          <a:xfrm>
            <a:off x="6380640" y="5344560"/>
            <a:ext cx="301320" cy="301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" name="Text 21"/>
          <p:cNvSpPr/>
          <p:nvPr/>
        </p:nvSpPr>
        <p:spPr>
          <a:xfrm>
            <a:off x="6961320" y="5166360"/>
            <a:ext cx="4434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 Actions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 22"/>
          <p:cNvSpPr/>
          <p:nvPr/>
        </p:nvSpPr>
        <p:spPr>
          <a:xfrm>
            <a:off x="6961320" y="5513760"/>
            <a:ext cx="44344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1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lector activa el cambio — zoom, capa, filtro — y construye su propio what-if exploratorio.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23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 24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6  /  8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 0"/>
          <p:cNvSpPr/>
          <p:nvPr/>
        </p:nvSpPr>
        <p:spPr>
          <a:xfrm>
            <a:off x="567000" y="777240"/>
            <a:ext cx="1105740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24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¿CUÁL ES EL MENSAJE DE CIERRE?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3" name="Text 1"/>
          <p:cNvSpPr/>
          <p:nvPr/>
        </p:nvSpPr>
        <p:spPr>
          <a:xfrm>
            <a:off x="567000" y="1234440"/>
            <a:ext cx="10423800" cy="137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2000"/>
              </a:lnSpc>
              <a:tabLst>
                <a:tab algn="l" pos="0"/>
              </a:tabLst>
            </a:pPr>
            <a:r>
              <a:rPr b="0" i="1" lang="en-US" sz="25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“La expedición no termina cuando bajas del volcán — termina cuando los resultados llegan a las personas que más los necesitan.”</a:t>
            </a:r>
            <a:endParaRPr b="0" lang="es-E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4" name="Shape 2"/>
          <p:cNvSpPr/>
          <p:nvPr/>
        </p:nvSpPr>
        <p:spPr>
          <a:xfrm>
            <a:off x="567000" y="3063240"/>
            <a:ext cx="2468520" cy="676440"/>
          </a:xfrm>
          <a:prstGeom prst="roundRect">
            <a:avLst>
              <a:gd name="adj" fmla="val 16216"/>
            </a:avLst>
          </a:prstGeom>
          <a:solidFill>
            <a:srgbClr val="0b1714">
              <a:alpha val="82000"/>
            </a:srgbClr>
          </a:solidFill>
          <a:ln w="12700">
            <a:solidFill>
              <a:srgbClr val="e8731c">
                <a:alpha val="7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5" name="Shape 3"/>
          <p:cNvSpPr/>
          <p:nvPr/>
        </p:nvSpPr>
        <p:spPr>
          <a:xfrm>
            <a:off x="813960" y="3191400"/>
            <a:ext cx="420120" cy="4201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6" name="Image 0" descr="assets/icons/mountain_white.png"/>
          <p:cNvPicPr/>
          <p:nvPr/>
        </p:nvPicPr>
        <p:blipFill>
          <a:blip r:embed="rId2"/>
          <a:stretch/>
        </p:blipFill>
        <p:spPr>
          <a:xfrm>
            <a:off x="919080" y="3296520"/>
            <a:ext cx="209880" cy="209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" name="Text 4"/>
          <p:cNvSpPr/>
          <p:nvPr/>
        </p:nvSpPr>
        <p:spPr>
          <a:xfrm>
            <a:off x="1316880" y="3063240"/>
            <a:ext cx="155412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Campo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 5"/>
          <p:cNvSpPr/>
          <p:nvPr/>
        </p:nvSpPr>
        <p:spPr>
          <a:xfrm>
            <a:off x="3035880" y="3063240"/>
            <a:ext cx="84096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2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9" name="Shape 6"/>
          <p:cNvSpPr/>
          <p:nvPr/>
        </p:nvSpPr>
        <p:spPr>
          <a:xfrm>
            <a:off x="3877200" y="3063240"/>
            <a:ext cx="2468520" cy="676440"/>
          </a:xfrm>
          <a:prstGeom prst="roundRect">
            <a:avLst>
              <a:gd name="adj" fmla="val 16216"/>
            </a:avLst>
          </a:prstGeom>
          <a:solidFill>
            <a:srgbClr val="0b1714">
              <a:alpha val="82000"/>
            </a:srgbClr>
          </a:solidFill>
          <a:ln w="12700">
            <a:solidFill>
              <a:srgbClr val="0e7a63">
                <a:alpha val="7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0" name="Shape 7"/>
          <p:cNvSpPr/>
          <p:nvPr/>
        </p:nvSpPr>
        <p:spPr>
          <a:xfrm>
            <a:off x="4123800" y="3191400"/>
            <a:ext cx="420120" cy="4201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1" name="Image 1" descr="assets/icons/chartColumn_white.png"/>
          <p:cNvPicPr/>
          <p:nvPr/>
        </p:nvPicPr>
        <p:blipFill>
          <a:blip r:embed="rId3"/>
          <a:stretch/>
        </p:blipFill>
        <p:spPr>
          <a:xfrm>
            <a:off x="4229280" y="3296520"/>
            <a:ext cx="209880" cy="209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Text 8"/>
          <p:cNvSpPr/>
          <p:nvPr/>
        </p:nvSpPr>
        <p:spPr>
          <a:xfrm>
            <a:off x="4626720" y="3063240"/>
            <a:ext cx="155412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Datos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 9"/>
          <p:cNvSpPr/>
          <p:nvPr/>
        </p:nvSpPr>
        <p:spPr>
          <a:xfrm>
            <a:off x="6346080" y="3063240"/>
            <a:ext cx="84096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22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b="0" lang="es-E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4" name="Shape 10"/>
          <p:cNvSpPr/>
          <p:nvPr/>
        </p:nvSpPr>
        <p:spPr>
          <a:xfrm>
            <a:off x="7187040" y="3063240"/>
            <a:ext cx="2468520" cy="676440"/>
          </a:xfrm>
          <a:prstGeom prst="roundRect">
            <a:avLst>
              <a:gd name="adj" fmla="val 16216"/>
            </a:avLst>
          </a:prstGeom>
          <a:solidFill>
            <a:srgbClr val="0b1714">
              <a:alpha val="82000"/>
            </a:srgbClr>
          </a:solidFill>
          <a:ln w="12700">
            <a:solidFill>
              <a:srgbClr val="27c2a2">
                <a:alpha val="7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11"/>
          <p:cNvSpPr/>
          <p:nvPr/>
        </p:nvSpPr>
        <p:spPr>
          <a:xfrm>
            <a:off x="7434000" y="3191400"/>
            <a:ext cx="420120" cy="4201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86" name="Image 2" descr="assets/icons/heart_white.png"/>
          <p:cNvPicPr/>
          <p:nvPr/>
        </p:nvPicPr>
        <p:blipFill>
          <a:blip r:embed="rId4"/>
          <a:stretch/>
        </p:blipFill>
        <p:spPr>
          <a:xfrm>
            <a:off x="7539120" y="3296520"/>
            <a:ext cx="209880" cy="209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Text 12"/>
          <p:cNvSpPr/>
          <p:nvPr/>
        </p:nvSpPr>
        <p:spPr>
          <a:xfrm>
            <a:off x="7936920" y="3063240"/>
            <a:ext cx="155412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Comunidad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13"/>
          <p:cNvSpPr/>
          <p:nvPr/>
        </p:nvSpPr>
        <p:spPr>
          <a:xfrm>
            <a:off x="567000" y="4160520"/>
            <a:ext cx="100580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Lo que el usuario debe haber entendido al terminar:</a:t>
            </a:r>
            <a:endParaRPr b="0" lang="es-ES" sz="1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14"/>
          <p:cNvSpPr/>
          <p:nvPr/>
        </p:nvSpPr>
        <p:spPr>
          <a:xfrm>
            <a:off x="621720" y="4563000"/>
            <a:ext cx="292320" cy="292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90" name="Image 3" descr="assets/icons/check_white.png"/>
          <p:cNvPicPr/>
          <p:nvPr/>
        </p:nvPicPr>
        <p:blipFill>
          <a:blip r:embed="rId5"/>
          <a:stretch/>
        </p:blipFill>
        <p:spPr>
          <a:xfrm>
            <a:off x="694800" y="4636080"/>
            <a:ext cx="145800" cy="14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Text 15"/>
          <p:cNvSpPr/>
          <p:nvPr/>
        </p:nvSpPr>
        <p:spPr>
          <a:xfrm>
            <a:off x="1115640" y="4553640"/>
            <a:ext cx="10423800" cy="42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El territorio cobra sentido cuando los datos se conectan con las personas que lo habitan.</a:t>
            </a:r>
            <a:endParaRPr b="0" lang="es-ES" sz="13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2" name="Shape 16"/>
          <p:cNvSpPr/>
          <p:nvPr/>
        </p:nvSpPr>
        <p:spPr>
          <a:xfrm>
            <a:off x="621720" y="5020200"/>
            <a:ext cx="292320" cy="292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93" name="Image 4" descr="assets/icons/check_white.png"/>
          <p:cNvPicPr/>
          <p:nvPr/>
        </p:nvPicPr>
        <p:blipFill>
          <a:blip r:embed="rId6"/>
          <a:stretch/>
        </p:blipFill>
        <p:spPr>
          <a:xfrm>
            <a:off x="694800" y="5093280"/>
            <a:ext cx="145800" cy="14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4" name="Text 17"/>
          <p:cNvSpPr/>
          <p:nvPr/>
        </p:nvSpPr>
        <p:spPr>
          <a:xfrm>
            <a:off x="1115640" y="5010840"/>
            <a:ext cx="10423800" cy="42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El StoryMap no es una presentación de datos — es un argumento construido con mapas.</a:t>
            </a:r>
            <a:endParaRPr b="0" lang="es-ES" sz="13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5" name="Shape 18"/>
          <p:cNvSpPr/>
          <p:nvPr/>
        </p:nvSpPr>
        <p:spPr>
          <a:xfrm>
            <a:off x="621720" y="5477400"/>
            <a:ext cx="292320" cy="292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96" name="Image 5" descr="assets/icons/check_white.png"/>
          <p:cNvPicPr/>
          <p:nvPr/>
        </p:nvPicPr>
        <p:blipFill>
          <a:blip r:embed="rId7"/>
          <a:stretch/>
        </p:blipFill>
        <p:spPr>
          <a:xfrm>
            <a:off x="694800" y="5550480"/>
            <a:ext cx="145800" cy="145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Text 19"/>
          <p:cNvSpPr/>
          <p:nvPr/>
        </p:nvSpPr>
        <p:spPr>
          <a:xfrm>
            <a:off x="1115640" y="5468040"/>
            <a:ext cx="10423800" cy="42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La narrativa geográfica no termina en la pantalla — termina en la comprensión o decisión del usuario.</a:t>
            </a:r>
            <a:endParaRPr b="0" lang="es-ES" sz="13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8" name="Text 20"/>
          <p:cNvSpPr/>
          <p:nvPr/>
        </p:nvSpPr>
        <p:spPr>
          <a:xfrm>
            <a:off x="567000" y="6519600"/>
            <a:ext cx="100515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BTODigital   ·   CNTG   ·   Storytelling Geográfico   ·   Junio 2026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9" name="Text 21"/>
          <p:cNvSpPr/>
          <p:nvPr/>
        </p:nvSpPr>
        <p:spPr>
          <a:xfrm>
            <a:off x="10618920" y="6519600"/>
            <a:ext cx="100548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7  /  8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 0"/>
          <p:cNvSpPr/>
          <p:nvPr/>
        </p:nvSpPr>
        <p:spPr>
          <a:xfrm>
            <a:off x="0" y="1920240"/>
            <a:ext cx="121914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32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STORYTELLING GEOGRÁFICO · CNTG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 1"/>
          <p:cNvSpPr/>
          <p:nvPr/>
        </p:nvSpPr>
        <p:spPr>
          <a:xfrm>
            <a:off x="0" y="2395800"/>
            <a:ext cx="12191400" cy="118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68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¡Gracias!</a:t>
            </a:r>
            <a:endParaRPr b="0" lang="es-ES" sz="6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2"/>
          <p:cNvSpPr/>
          <p:nvPr/>
        </p:nvSpPr>
        <p:spPr>
          <a:xfrm>
            <a:off x="0" y="3611880"/>
            <a:ext cx="1219140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500" strike="noStrike" u="none">
                <a:solidFill>
                  <a:srgbClr val="e2e7e4"/>
                </a:solidFill>
                <a:effectLst/>
                <a:uFillTx/>
                <a:latin typeface="Calibri"/>
                <a:ea typeface="Calibri"/>
              </a:rPr>
              <a:t>Del campo a los datos · de los datos a las personas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3" name="Shape 3"/>
          <p:cNvSpPr/>
          <p:nvPr/>
        </p:nvSpPr>
        <p:spPr>
          <a:xfrm>
            <a:off x="3878280" y="4434840"/>
            <a:ext cx="4434480" cy="67644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  <a:effectLst>
            <a:outerShdw algn="bl" blurRad="127080" dir="5400000" dist="3816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4"/>
          <p:cNvSpPr/>
          <p:nvPr/>
        </p:nvSpPr>
        <p:spPr>
          <a:xfrm>
            <a:off x="4152600" y="4590360"/>
            <a:ext cx="365400" cy="365400"/>
          </a:xfrm>
          <a:prstGeom prst="ellipse">
            <a:avLst/>
          </a:prstGeom>
          <a:solidFill>
            <a:srgbClr val="b8530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05" name="Image 0" descr="assets/icons/envelope_white.png"/>
          <p:cNvPicPr/>
          <p:nvPr/>
        </p:nvPicPr>
        <p:blipFill>
          <a:blip r:embed="rId2"/>
          <a:stretch/>
        </p:blipFill>
        <p:spPr>
          <a:xfrm>
            <a:off x="4244040" y="4681800"/>
            <a:ext cx="182520" cy="18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Text 5"/>
          <p:cNvSpPr/>
          <p:nvPr/>
        </p:nvSpPr>
        <p:spPr>
          <a:xfrm>
            <a:off x="4628160" y="4434840"/>
            <a:ext cx="3520080" cy="67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nuriamunozgonzalez@gmail.com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6"/>
          <p:cNvSpPr/>
          <p:nvPr/>
        </p:nvSpPr>
        <p:spPr>
          <a:xfrm>
            <a:off x="0" y="5413320"/>
            <a:ext cx="121914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pc="79" strike="noStrike" u="none">
                <a:solidFill>
                  <a:srgbClr val="c4cbc8"/>
                </a:solidFill>
                <a:effectLst/>
                <a:uFillTx/>
                <a:latin typeface="Calibri"/>
                <a:ea typeface="Calibri"/>
              </a:rPr>
              <a:t>Nuria Muñoz   ·   BTODigital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LibreOffice/25.2.7.2$Windows_X86_64 LibreOffice_project/5cbfd1ab6520636bb5f7b99185aa69bd7456825d</Application>
  <AppVersion>15.0000</AppVersion>
  <Words>1949</Words>
  <Paragraphs>190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2026-06-12T10:55:11Z</dcterms:created>
  <dc:creator>Nuria Muñoz · BTODigital</dc:creator>
  <dc:description/>
  <dc:language>es-ES</dc:language>
  <cp:lastModifiedBy/>
  <dcterms:modified xsi:type="dcterms:W3CDTF">2026-06-12T20:15:39Z</dcterms:modified>
  <cp:revision>2</cp:revision>
  <dc:subject>PptxGenJS Presentation</dc:subject>
  <dc:title>De la analítica a la narrativa — Pre-producción del StoryMap del volcán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8</vt:i4>
  </property>
  <property fmtid="{D5CDD505-2E9C-101B-9397-08002B2CF9AE}" pid="3" name="PresentationFormat">
    <vt:lpwstr>Panorámica</vt:lpwstr>
  </property>
  <property fmtid="{D5CDD505-2E9C-101B-9397-08002B2CF9AE}" pid="4" name="Slides">
    <vt:i4>8</vt:i4>
  </property>
</Properties>
</file>