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_rels/notesSlide1.xml.rels" ContentType="application/vnd.openxmlformats-package.relationships+xml"/>
  <Override PartName="/ppt/notesSlides/_rels/notesSlide2.xml.rels" ContentType="application/vnd.openxmlformats-package.relationships+xml"/>
  <Override PartName="/ppt/notesSlides/_rels/notesSlide3.xml.rels" ContentType="application/vnd.openxmlformats-package.relationships+xml"/>
  <Override PartName="/ppt/notesSlides/_rels/notesSlide4.xml.rels" ContentType="application/vnd.openxmlformats-package.relationships+xml"/>
  <Override PartName="/ppt/notesSlides/_rels/notesSlide5.xml.rels" ContentType="application/vnd.openxmlformats-package.relationships+xml"/>
  <Override PartName="/ppt/notesSlides/_rels/notesSlide6.xml.rels" ContentType="application/vnd.openxmlformats-package.relationships+xml"/>
  <Override PartName="/ppt/notesSlides/_rels/notesSlide7.xml.rels" ContentType="application/vnd.openxmlformats-package.relationships+xml"/>
  <Override PartName="/ppt/notesSlides/_rels/notesSlide8.xml.rels" ContentType="application/vnd.openxmlformats-package.relationships+xml"/>
  <Override PartName="/ppt/notesSlides/_rels/notesSlide9.xml.rels" ContentType="application/vnd.openxmlformats-package.relationships+xml"/>
  <Override PartName="/ppt/notesSlides/_rels/notesSlide10.xml.rels" ContentType="application/vnd.openxmlformats-package.relationships+xml"/>
  <Override PartName="/ppt/notesSlides/_rels/notesSlide11.xml.rels" ContentType="application/vnd.openxmlformats-package.relationships+xml"/>
  <Override PartName="/ppt/notesSlides/_rels/notesSlide12.xml.rels" ContentType="application/vnd.openxmlformats-package.relationships+xml"/>
  <Override PartName="/ppt/notesSlides/_rels/notesSlide13.xml.rels" ContentType="application/vnd.openxmlformats-package.relationships+xml"/>
  <Override PartName="/ppt/notesSlides/_rels/notesSlide14.xml.rels" ContentType="application/vnd.openxmlformats-package.relationships+xml"/>
  <Override PartName="/ppt/notesSlides/_rels/notesSlide15.xml.rels" ContentType="application/vnd.openxmlformats-package.relationships+xml"/>
  <Override PartName="/ppt/notesSlides/_rels/notesSlide16.xml.rels" ContentType="application/vnd.openxmlformats-package.relationships+xml"/>
  <Override PartName="/ppt/notesSlides/_rels/notesSlide17.xml.rels" ContentType="application/vnd.openxmlformats-package.relationships+xml"/>
  <Override PartName="/ppt/slideLayouts/slideLayout1.xml" ContentType="application/vnd.openxmlformats-officedocument.presentationml.slideLayout+xml"/>
  <Override PartName="/ppt/slideLayouts/_rels/slideLayout1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media/image28.png" ContentType="image/png"/>
  <Override PartName="/ppt/media/image1.jpeg" ContentType="image/jpeg"/>
  <Override PartName="/ppt/media/image3.png" ContentType="image/png"/>
  <Override PartName="/ppt/media/image2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8.jpeg" ContentType="image/jpeg"/>
  <Override PartName="/ppt/media/image7.png" ContentType="image/png"/>
  <Override PartName="/ppt/media/image9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20.png" ContentType="image/png"/>
  <Override PartName="/ppt/media/image21.png" ContentType="image/png"/>
  <Override PartName="/ppt/media/image22.png" ContentType="image/png"/>
  <Override PartName="/ppt/media/image23.png" ContentType="image/png"/>
  <Override PartName="/ppt/media/image24.png" ContentType="image/png"/>
  <Override PartName="/ppt/media/image25.png" ContentType="image/png"/>
  <Override PartName="/ppt/media/image26.jpeg" ContentType="image/jpeg"/>
  <Override PartName="/ppt/media/image27.jpeg" ContentType="image/jpeg"/>
  <Override PartName="/ppt/presProps.xml" ContentType="application/vnd.openxmlformats-officedocument.presentationml.presProps+xml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12192000" cy="6858000"/>
  <p:notesSz cx="6858000" cy="12192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es-E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Pulse para desplazar la diapositiva</a:t>
            </a:r>
            <a:endParaRPr b="0" lang="es-E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es-ES" sz="20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Pulse para editar el formato de las notas</a:t>
            </a: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1A58A087-D5D5-4265-8630-ADAC38915E6D}" type="slidenum">
              <a: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1</a:t>
            </a:fld>
            <a:endParaRPr b="0" lang="es-E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
</Relationships>
</file>

<file path=ppt/notesSlides/_rels/notesSlide13.xml.rels><?xml version="1.0" encoding="UTF-8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
</Relationships>
</file>

<file path=ppt/notesSlides/_rels/notesSlide14.xml.rels><?xml version="1.0" encoding="UTF-8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
</Relationships>
</file>

<file path=ppt/notesSlides/_rels/notesSlide15.xml.rels><?xml version="1.0" encoding="UTF-8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
</Relationships>
</file>

<file path=ppt/notesSlides/_rels/notesSlide16.xml.rels><?xml version="1.0" encoding="UTF-8"?>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
</Relationships>
</file>

<file path=ppt/notesSlides/_rels/notesSlide17.xml.rels><?xml version="1.0" encoding="UTF-8"?>
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675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76" name="PlaceHolder 3"/>
          <p:cNvSpPr>
            <a:spLocks noGrp="1"/>
          </p:cNvSpPr>
          <p:nvPr>
            <p:ph type="sldNum" idx="4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75B49AF6-68E5-4710-8346-89B27D93D7A0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702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03" name="PlaceHolder 3"/>
          <p:cNvSpPr>
            <a:spLocks noGrp="1"/>
          </p:cNvSpPr>
          <p:nvPr>
            <p:ph type="sldNum" idx="13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8C290211-3C53-400E-94A3-19508C86953C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705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06" name="PlaceHolder 3"/>
          <p:cNvSpPr>
            <a:spLocks noGrp="1"/>
          </p:cNvSpPr>
          <p:nvPr>
            <p:ph type="sldNum" idx="14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E8965721-954B-4404-A980-B97E3AE5D005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708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09" name="PlaceHolder 3"/>
          <p:cNvSpPr>
            <a:spLocks noGrp="1"/>
          </p:cNvSpPr>
          <p:nvPr>
            <p:ph type="sldNum" idx="15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1E783140-6B7F-4C0C-8A30-9D5E7E089D76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711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12" name="PlaceHolder 3"/>
          <p:cNvSpPr>
            <a:spLocks noGrp="1"/>
          </p:cNvSpPr>
          <p:nvPr>
            <p:ph type="sldNum" idx="16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91F6AFA9-CEFC-469A-A85E-0665D3423307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714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15" name="PlaceHolder 3"/>
          <p:cNvSpPr>
            <a:spLocks noGrp="1"/>
          </p:cNvSpPr>
          <p:nvPr>
            <p:ph type="sldNum" idx="17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44B3602A-94ED-4A65-9F69-200554945DBB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717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18" name="PlaceHolder 3"/>
          <p:cNvSpPr>
            <a:spLocks noGrp="1"/>
          </p:cNvSpPr>
          <p:nvPr>
            <p:ph type="sldNum" idx="18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9874736D-3EAD-474D-9631-95708565500B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720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21" name="PlaceHolder 3"/>
          <p:cNvSpPr>
            <a:spLocks noGrp="1"/>
          </p:cNvSpPr>
          <p:nvPr>
            <p:ph type="sldNum" idx="19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D8DC4CCC-FCF9-4371-8564-5515DF89E1AB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723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indent="0">
              <a:buNone/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24" name="PlaceHolder 3"/>
          <p:cNvSpPr>
            <a:spLocks noGrp="1"/>
          </p:cNvSpPr>
          <p:nvPr>
            <p:ph type="sldNum" idx="20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3C6AF7EF-7680-43DB-9B54-33C9FCE32BC6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678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79" name="PlaceHolder 3"/>
          <p:cNvSpPr>
            <a:spLocks noGrp="1"/>
          </p:cNvSpPr>
          <p:nvPr>
            <p:ph type="sldNum" idx="5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06B2E52C-3E26-474A-8BE8-64B1174D41F6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681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82" name="PlaceHolder 3"/>
          <p:cNvSpPr>
            <a:spLocks noGrp="1"/>
          </p:cNvSpPr>
          <p:nvPr>
            <p:ph type="sldNum" idx="6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9401C1A7-02CF-443F-B982-43C86B693531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684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85" name="PlaceHolder 3"/>
          <p:cNvSpPr>
            <a:spLocks noGrp="1"/>
          </p:cNvSpPr>
          <p:nvPr>
            <p:ph type="sldNum" idx="7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380C09FF-05AE-4FB6-A19F-936019F48CC7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687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88" name="PlaceHolder 3"/>
          <p:cNvSpPr>
            <a:spLocks noGrp="1"/>
          </p:cNvSpPr>
          <p:nvPr>
            <p:ph type="sldNum" idx="8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BF800809-EFE2-4F16-B055-15C4A0E228EB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690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1" name="PlaceHolder 3"/>
          <p:cNvSpPr>
            <a:spLocks noGrp="1"/>
          </p:cNvSpPr>
          <p:nvPr>
            <p:ph type="sldNum" idx="9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0C310A14-CC68-42BF-B888-BFC17349466F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693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4" name="PlaceHolder 3"/>
          <p:cNvSpPr>
            <a:spLocks noGrp="1"/>
          </p:cNvSpPr>
          <p:nvPr>
            <p:ph type="sldNum" idx="10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FC91F543-EB78-42D0-8CE5-887D0B2BF342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696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7" name="PlaceHolder 3"/>
          <p:cNvSpPr>
            <a:spLocks noGrp="1"/>
          </p:cNvSpPr>
          <p:nvPr>
            <p:ph type="sldNum" idx="11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B26BD16F-D258-47AA-9690-59E1D4FDC80F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699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00" name="PlaceHolder 3"/>
          <p:cNvSpPr>
            <a:spLocks noGrp="1"/>
          </p:cNvSpPr>
          <p:nvPr>
            <p:ph type="sldNum" idx="12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434AED09-F23F-4AB1-826B-BB0666C51F44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es-E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Pulse para editar el formato del texto de título</a:t>
            </a:r>
            <a:endParaRPr b="0" lang="es-E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32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Pulse para editar el formato de texto del esquema</a:t>
            </a:r>
            <a:endParaRPr b="0" lang="es-E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s-ES" sz="2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Segundo nivel del esquema</a:t>
            </a:r>
            <a:endParaRPr b="0" lang="es-ES" sz="2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Tercer nivel del esquema</a:t>
            </a:r>
            <a:endParaRPr b="0" lang="es-E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s-ES" sz="20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Cuarto nivel del esquema</a:t>
            </a: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Quinto nivel del esquema</a:t>
            </a: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Sexto nivel del esquema</a:t>
            </a: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Séptimo nivel del esquema</a:t>
            </a: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7.png"/><Relationship Id="rId3" Type="http://schemas.openxmlformats.org/officeDocument/2006/relationships/image" Target="../media/image7.png"/><Relationship Id="rId4" Type="http://schemas.openxmlformats.org/officeDocument/2006/relationships/image" Target="../media/image7.png"/><Relationship Id="rId5" Type="http://schemas.openxmlformats.org/officeDocument/2006/relationships/image" Target="../media/image7.png"/><Relationship Id="rId6" Type="http://schemas.openxmlformats.org/officeDocument/2006/relationships/image" Target="../media/image7.png"/><Relationship Id="rId7" Type="http://schemas.openxmlformats.org/officeDocument/2006/relationships/image" Target="../media/image7.png"/><Relationship Id="rId8" Type="http://schemas.openxmlformats.org/officeDocument/2006/relationships/image" Target="../media/image7.png"/><Relationship Id="rId9" Type="http://schemas.openxmlformats.org/officeDocument/2006/relationships/image" Target="../media/image7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5.png"/><Relationship Id="rId6" Type="http://schemas.openxmlformats.org/officeDocument/2006/relationships/image" Target="../media/image2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1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4.png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1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image" Target="../media/image24.png"/><Relationship Id="rId3" Type="http://schemas.openxmlformats.org/officeDocument/2006/relationships/image" Target="../media/image24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5.png"/><Relationship Id="rId7" Type="http://schemas.openxmlformats.org/officeDocument/2006/relationships/image" Target="../media/image25.png"/><Relationship Id="rId8" Type="http://schemas.openxmlformats.org/officeDocument/2006/relationships/image" Target="../media/image25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image" Target="../media/image12.png"/><Relationship Id="rId3" Type="http://schemas.openxmlformats.org/officeDocument/2006/relationships/image" Target="../media/image10.png"/><Relationship Id="rId4" Type="http://schemas.openxmlformats.org/officeDocument/2006/relationships/image" Target="../media/image20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6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image" Target="../media/image28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7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7.png"/><Relationship Id="rId3" Type="http://schemas.openxmlformats.org/officeDocument/2006/relationships/image" Target="../media/image7.png"/><Relationship Id="rId4" Type="http://schemas.openxmlformats.org/officeDocument/2006/relationships/image" Target="../media/image7.png"/><Relationship Id="rId5" Type="http://schemas.openxmlformats.org/officeDocument/2006/relationships/image" Target="../media/image7.png"/><Relationship Id="rId6" Type="http://schemas.openxmlformats.org/officeDocument/2006/relationships/image" Target="../media/image7.png"/><Relationship Id="rId7" Type="http://schemas.openxmlformats.org/officeDocument/2006/relationships/image" Target="../media/image7.png"/><Relationship Id="rId8" Type="http://schemas.openxmlformats.org/officeDocument/2006/relationships/image" Target="../media/image7.png"/><Relationship Id="rId9" Type="http://schemas.openxmlformats.org/officeDocument/2006/relationships/image" Target="../media/image7.png"/><Relationship Id="rId10" Type="http://schemas.openxmlformats.org/officeDocument/2006/relationships/image" Target="../media/image7.png"/><Relationship Id="rId11" Type="http://schemas.openxmlformats.org/officeDocument/2006/relationships/image" Target="../media/image7.png"/><Relationship Id="rId12" Type="http://schemas.openxmlformats.org/officeDocument/2006/relationships/image" Target="../media/image7.png"/><Relationship Id="rId13" Type="http://schemas.openxmlformats.org/officeDocument/2006/relationships/image" Target="../media/image7.png"/><Relationship Id="rId14" Type="http://schemas.openxmlformats.org/officeDocument/2006/relationships/image" Target="../media/image7.png"/><Relationship Id="rId15" Type="http://schemas.openxmlformats.org/officeDocument/2006/relationships/image" Target="../media/image7.png"/><Relationship Id="rId16" Type="http://schemas.openxmlformats.org/officeDocument/2006/relationships/image" Target="../media/image7.png"/><Relationship Id="rId17" Type="http://schemas.openxmlformats.org/officeDocument/2006/relationships/image" Target="../media/image7.png"/><Relationship Id="rId18" Type="http://schemas.openxmlformats.org/officeDocument/2006/relationships/image" Target="../media/image7.png"/><Relationship Id="rId19" Type="http://schemas.openxmlformats.org/officeDocument/2006/relationships/image" Target="../media/image7.png"/><Relationship Id="rId20" Type="http://schemas.openxmlformats.org/officeDocument/2006/relationships/image" Target="../media/image7.png"/><Relationship Id="rId21" Type="http://schemas.openxmlformats.org/officeDocument/2006/relationships/slideLayout" Target="../slideLayouts/slideLayout1.xml"/><Relationship Id="rId22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png"/><Relationship Id="rId3" Type="http://schemas.openxmlformats.org/officeDocument/2006/relationships/image" Target="../media/image10.png"/><Relationship Id="rId4" Type="http://schemas.openxmlformats.org/officeDocument/2006/relationships/image" Target="../media/image9.png"/><Relationship Id="rId5" Type="http://schemas.openxmlformats.org/officeDocument/2006/relationships/image" Target="../media/image3.png"/><Relationship Id="rId6" Type="http://schemas.openxmlformats.org/officeDocument/2006/relationships/image" Target="../media/image14.png"/><Relationship Id="rId7" Type="http://schemas.openxmlformats.org/officeDocument/2006/relationships/image" Target="../media/image11.png"/><Relationship Id="rId8" Type="http://schemas.openxmlformats.org/officeDocument/2006/relationships/image" Target="../media/image15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7.png"/><Relationship Id="rId3" Type="http://schemas.openxmlformats.org/officeDocument/2006/relationships/image" Target="../media/image7.png"/><Relationship Id="rId4" Type="http://schemas.openxmlformats.org/officeDocument/2006/relationships/image" Target="../media/image7.png"/><Relationship Id="rId5" Type="http://schemas.openxmlformats.org/officeDocument/2006/relationships/image" Target="../media/image7.png"/><Relationship Id="rId6" Type="http://schemas.openxmlformats.org/officeDocument/2006/relationships/image" Target="../media/image7.png"/><Relationship Id="rId7" Type="http://schemas.openxmlformats.org/officeDocument/2006/relationships/image" Target="../media/image7.png"/><Relationship Id="rId8" Type="http://schemas.openxmlformats.org/officeDocument/2006/relationships/image" Target="../media/image7.png"/><Relationship Id="rId9" Type="http://schemas.openxmlformats.org/officeDocument/2006/relationships/image" Target="../media/image7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7.png"/><Relationship Id="rId3" Type="http://schemas.openxmlformats.org/officeDocument/2006/relationships/image" Target="../media/image7.png"/><Relationship Id="rId4" Type="http://schemas.openxmlformats.org/officeDocument/2006/relationships/image" Target="../media/image7.png"/><Relationship Id="rId5" Type="http://schemas.openxmlformats.org/officeDocument/2006/relationships/image" Target="../media/image7.png"/><Relationship Id="rId6" Type="http://schemas.openxmlformats.org/officeDocument/2006/relationships/image" Target="../media/image7.png"/><Relationship Id="rId7" Type="http://schemas.openxmlformats.org/officeDocument/2006/relationships/image" Target="../media/image7.png"/><Relationship Id="rId8" Type="http://schemas.openxmlformats.org/officeDocument/2006/relationships/image" Target="../media/image7.png"/><Relationship Id="rId9" Type="http://schemas.openxmlformats.org/officeDocument/2006/relationships/image" Target="../media/image7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0"/>
          <p:cNvSpPr/>
          <p:nvPr/>
        </p:nvSpPr>
        <p:spPr>
          <a:xfrm>
            <a:off x="567000" y="567000"/>
            <a:ext cx="91332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00</a:t>
            </a:r>
            <a:endParaRPr b="0" lang="es-ES" sz="1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" name="Text 1"/>
          <p:cNvSpPr/>
          <p:nvPr/>
        </p:nvSpPr>
        <p:spPr>
          <a:xfrm>
            <a:off x="567000" y="914400"/>
            <a:ext cx="639972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00" spc="34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ENFOQUE AGNÓSTICO</a:t>
            </a:r>
            <a:endParaRPr b="0" lang="es-ES" sz="1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" name="Text 2"/>
          <p:cNvSpPr/>
          <p:nvPr/>
        </p:nvSpPr>
        <p:spPr>
          <a:xfrm>
            <a:off x="567000" y="1874520"/>
            <a:ext cx="8685720" cy="840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46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Storytelling con</a:t>
            </a:r>
            <a:endParaRPr b="0" lang="es-ES" sz="4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" name="Text 3"/>
          <p:cNvSpPr/>
          <p:nvPr/>
        </p:nvSpPr>
        <p:spPr>
          <a:xfrm>
            <a:off x="567000" y="2715840"/>
            <a:ext cx="8685720" cy="840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460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herramientas agnósticas</a:t>
            </a:r>
            <a:endParaRPr b="0" lang="es-ES" sz="4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" name="Text 4"/>
          <p:cNvSpPr/>
          <p:nvPr/>
        </p:nvSpPr>
        <p:spPr>
          <a:xfrm>
            <a:off x="567000" y="3822120"/>
            <a:ext cx="77713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900" strike="noStrike" u="none">
                <a:solidFill>
                  <a:srgbClr val="e6eae8"/>
                </a:solidFill>
                <a:effectLst/>
                <a:uFillTx/>
                <a:latin typeface="Cambria"/>
                <a:ea typeface="Cambria"/>
              </a:rPr>
              <a:t>¿Por qué elegir ArcGIS StoryMaps?</a:t>
            </a:r>
            <a:endParaRPr b="0" lang="es-ES" sz="19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" name="Shape 5"/>
          <p:cNvSpPr/>
          <p:nvPr/>
        </p:nvSpPr>
        <p:spPr>
          <a:xfrm>
            <a:off x="8366760" y="1920240"/>
            <a:ext cx="3254040" cy="2147760"/>
          </a:xfrm>
          <a:prstGeom prst="roundRect">
            <a:avLst>
              <a:gd name="adj" fmla="val 5106"/>
            </a:avLst>
          </a:prstGeom>
          <a:solidFill>
            <a:srgbClr val="0b1714">
              <a:alpha val="82000"/>
            </a:srgbClr>
          </a:solidFill>
          <a:ln w="9525">
            <a:solidFill>
              <a:srgbClr val="27c2a2">
                <a:alpha val="55000"/>
              </a:srgb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" name="Shape 6"/>
          <p:cNvSpPr/>
          <p:nvPr/>
        </p:nvSpPr>
        <p:spPr>
          <a:xfrm>
            <a:off x="8595360" y="2148840"/>
            <a:ext cx="547560" cy="54756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5" name="Image 0" descr="assets/icons/trophy_white.png"/>
          <p:cNvPicPr/>
          <p:nvPr/>
        </p:nvPicPr>
        <p:blipFill>
          <a:blip r:embed="rId2"/>
          <a:stretch/>
        </p:blipFill>
        <p:spPr>
          <a:xfrm>
            <a:off x="8732520" y="2286000"/>
            <a:ext cx="273240" cy="273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" name="Text 7"/>
          <p:cNvSpPr/>
          <p:nvPr/>
        </p:nvSpPr>
        <p:spPr>
          <a:xfrm>
            <a:off x="9281160" y="2157840"/>
            <a:ext cx="2156760" cy="56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8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450+</a:t>
            </a:r>
            <a:endParaRPr b="0" lang="es-ES" sz="3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" name="Text 8"/>
          <p:cNvSpPr/>
          <p:nvPr/>
        </p:nvSpPr>
        <p:spPr>
          <a:xfrm>
            <a:off x="8750880" y="2797920"/>
            <a:ext cx="252252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cfe3dc"/>
                </a:solidFill>
                <a:effectLst/>
                <a:uFillTx/>
                <a:latin typeface="Calibri"/>
                <a:ea typeface="Calibri"/>
              </a:rPr>
              <a:t>historias publicadas</a:t>
            </a:r>
            <a:endParaRPr b="0" lang="es-ES" sz="125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" name="Shape 9"/>
          <p:cNvSpPr/>
          <p:nvPr/>
        </p:nvSpPr>
        <p:spPr>
          <a:xfrm>
            <a:off x="8750520" y="3200400"/>
            <a:ext cx="2487240" cy="360"/>
          </a:xfrm>
          <a:prstGeom prst="line">
            <a:avLst/>
          </a:prstGeom>
          <a:ln w="9525">
            <a:solidFill>
              <a:srgbClr val="27c2a2">
                <a:alpha val="45000"/>
              </a:srgb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 anchorCtr="1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" name="Text 10"/>
          <p:cNvSpPr/>
          <p:nvPr/>
        </p:nvSpPr>
        <p:spPr>
          <a:xfrm>
            <a:off x="8750880" y="3291840"/>
            <a:ext cx="252252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5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55 países  ·  14 idiomas</a:t>
            </a:r>
            <a:endParaRPr b="0" lang="es-ES" sz="135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" name="Text 11"/>
          <p:cNvSpPr/>
          <p:nvPr/>
        </p:nvSpPr>
        <p:spPr>
          <a:xfrm>
            <a:off x="8750880" y="3620880"/>
            <a:ext cx="252252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100" strike="noStrike" u="none">
                <a:solidFill>
                  <a:srgbClr val="afc4bd"/>
                </a:solidFill>
                <a:effectLst/>
                <a:uFillTx/>
                <a:latin typeface="Calibri"/>
                <a:ea typeface="Calibri"/>
              </a:rPr>
              <a:t>Competición ArcGIS StoryMaps 2025</a:t>
            </a:r>
            <a:endParaRPr b="0" lang="es-ES" sz="11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" name="Text 12"/>
          <p:cNvSpPr/>
          <p:nvPr/>
        </p:nvSpPr>
        <p:spPr>
          <a:xfrm>
            <a:off x="567000" y="5943600"/>
            <a:ext cx="1005732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00" strike="noStrike" u="none">
                <a:solidFill>
                  <a:srgbClr val="bfc6c3"/>
                </a:solidFill>
                <a:effectLst/>
                <a:uFillTx/>
                <a:latin typeface="Calibri"/>
                <a:ea typeface="Calibri"/>
              </a:rPr>
              <a:t>12 junio 2026   ·   Online   ·   Nuria Muñoz   ·   BTODigital</a:t>
            </a:r>
            <a:endParaRPr b="0" lang="es-ES" sz="11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Text 0"/>
          <p:cNvSpPr/>
          <p:nvPr/>
        </p:nvSpPr>
        <p:spPr>
          <a:xfrm>
            <a:off x="567000" y="502920"/>
            <a:ext cx="1105668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COMPARATIVA DIRECTA · 3 DE 3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3" name="Text 1"/>
          <p:cNvSpPr/>
          <p:nvPr/>
        </p:nvSpPr>
        <p:spPr>
          <a:xfrm>
            <a:off x="567000" y="841320"/>
            <a:ext cx="11056680" cy="65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StoryMapJS (Knight Lab) vs ArcGIS StoryMaps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4" name="Shape 2"/>
          <p:cNvSpPr/>
          <p:nvPr/>
        </p:nvSpPr>
        <p:spPr>
          <a:xfrm>
            <a:off x="567000" y="1783080"/>
            <a:ext cx="5466960" cy="4369680"/>
          </a:xfrm>
          <a:prstGeom prst="roundRect">
            <a:avLst>
              <a:gd name="adj" fmla="val 2510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5" name="Text 3"/>
          <p:cNvSpPr/>
          <p:nvPr/>
        </p:nvSpPr>
        <p:spPr>
          <a:xfrm>
            <a:off x="978480" y="2057400"/>
            <a:ext cx="464400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pc="119" strike="noStrike" u="none">
                <a:solidFill>
                  <a:srgbClr val="5a6570"/>
                </a:solidFill>
                <a:effectLst/>
                <a:uFillTx/>
                <a:latin typeface="Calibri"/>
                <a:ea typeface="Calibri"/>
              </a:rPr>
              <a:t>STORYMAPJS · KNIGHT LAB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6" name="Text 4"/>
          <p:cNvSpPr/>
          <p:nvPr/>
        </p:nvSpPr>
        <p:spPr>
          <a:xfrm>
            <a:off x="978480" y="2386440"/>
            <a:ext cx="4644000" cy="30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500" strike="noStrike" u="none">
                <a:solidFill>
                  <a:srgbClr val="16191f"/>
                </a:solidFill>
                <a:effectLst/>
                <a:uFillTx/>
                <a:latin typeface="Cambria"/>
                <a:ea typeface="Cambria"/>
              </a:rPr>
              <a:t>Open-source, simple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7" name="Shape 5"/>
          <p:cNvSpPr/>
          <p:nvPr/>
        </p:nvSpPr>
        <p:spPr>
          <a:xfrm>
            <a:off x="987480" y="293580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08" name="Image 0" descr="assets/icons/check_white.png"/>
          <p:cNvPicPr/>
          <p:nvPr/>
        </p:nvPicPr>
        <p:blipFill>
          <a:blip r:embed="rId1"/>
          <a:stretch/>
        </p:blipFill>
        <p:spPr>
          <a:xfrm>
            <a:off x="1054800" y="300312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9" name="Text 6"/>
          <p:cNvSpPr/>
          <p:nvPr/>
        </p:nvSpPr>
        <p:spPr>
          <a:xfrm>
            <a:off x="1435680" y="288036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Completamente gratuito y open-source.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0" name="Shape 7"/>
          <p:cNvSpPr/>
          <p:nvPr/>
        </p:nvSpPr>
        <p:spPr>
          <a:xfrm>
            <a:off x="987480" y="333936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11" name="Image 1" descr="assets/icons/check_white.png"/>
          <p:cNvPicPr/>
          <p:nvPr/>
        </p:nvPicPr>
        <p:blipFill>
          <a:blip r:embed="rId2"/>
          <a:stretch/>
        </p:blipFill>
        <p:spPr>
          <a:xfrm>
            <a:off x="1054800" y="340668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2" name="Text 8"/>
          <p:cNvSpPr/>
          <p:nvPr/>
        </p:nvSpPr>
        <p:spPr>
          <a:xfrm>
            <a:off x="1435680" y="328392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Ideal para historias de puntos en el mapa.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3" name="Shape 9"/>
          <p:cNvSpPr/>
          <p:nvPr/>
        </p:nvSpPr>
        <p:spPr>
          <a:xfrm>
            <a:off x="987480" y="374292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14" name="Image 2" descr="assets/icons/check_white.png"/>
          <p:cNvPicPr/>
          <p:nvPr/>
        </p:nvPicPr>
        <p:blipFill>
          <a:blip r:embed="rId3"/>
          <a:stretch/>
        </p:blipFill>
        <p:spPr>
          <a:xfrm>
            <a:off x="1054800" y="380988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5" name="Text 10"/>
          <p:cNvSpPr/>
          <p:nvPr/>
        </p:nvSpPr>
        <p:spPr>
          <a:xfrm>
            <a:off x="1435680" y="368748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Sin necesidad de cuenta Esri.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6" name="Shape 11"/>
          <p:cNvSpPr/>
          <p:nvPr/>
        </p:nvSpPr>
        <p:spPr>
          <a:xfrm>
            <a:off x="987480" y="414612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17" name="Image 3" descr="assets/icons/check_white.png"/>
          <p:cNvPicPr/>
          <p:nvPr/>
        </p:nvPicPr>
        <p:blipFill>
          <a:blip r:embed="rId4"/>
          <a:stretch/>
        </p:blipFill>
        <p:spPr>
          <a:xfrm>
            <a:off x="1054800" y="421344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8" name="Text 12"/>
          <p:cNvSpPr/>
          <p:nvPr/>
        </p:nvSpPr>
        <p:spPr>
          <a:xfrm>
            <a:off x="1435680" y="409068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Ligero y fácil de alojar.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9" name="Shape 13"/>
          <p:cNvSpPr/>
          <p:nvPr/>
        </p:nvSpPr>
        <p:spPr>
          <a:xfrm>
            <a:off x="987480" y="4549680"/>
            <a:ext cx="291600" cy="291600"/>
          </a:xfrm>
          <a:prstGeom prst="ellipse">
            <a:avLst/>
          </a:prstGeom>
          <a:solidFill>
            <a:srgbClr val="f0ded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0" name="Text 14"/>
          <p:cNvSpPr/>
          <p:nvPr/>
        </p:nvSpPr>
        <p:spPr>
          <a:xfrm>
            <a:off x="987480" y="454968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10" strike="noStrike" u="none">
                <a:solidFill>
                  <a:srgbClr val="b0392b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1" name="Text 15"/>
          <p:cNvSpPr/>
          <p:nvPr/>
        </p:nvSpPr>
        <p:spPr>
          <a:xfrm>
            <a:off x="1435680" y="449424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7a6258"/>
                </a:solidFill>
                <a:effectLst/>
                <a:uFillTx/>
                <a:latin typeface="Calibri"/>
                <a:ea typeface="Calibri"/>
              </a:rPr>
              <a:t>Solo «slides geolocalizadas»: muy rígido.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2" name="Shape 16"/>
          <p:cNvSpPr/>
          <p:nvPr/>
        </p:nvSpPr>
        <p:spPr>
          <a:xfrm>
            <a:off x="987480" y="4953240"/>
            <a:ext cx="291600" cy="291600"/>
          </a:xfrm>
          <a:prstGeom prst="ellipse">
            <a:avLst/>
          </a:prstGeom>
          <a:solidFill>
            <a:srgbClr val="f0ded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3" name="Text 17"/>
          <p:cNvSpPr/>
          <p:nvPr/>
        </p:nvSpPr>
        <p:spPr>
          <a:xfrm>
            <a:off x="987480" y="495324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10" strike="noStrike" u="none">
                <a:solidFill>
                  <a:srgbClr val="b0392b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4" name="Text 18"/>
          <p:cNvSpPr/>
          <p:nvPr/>
        </p:nvSpPr>
        <p:spPr>
          <a:xfrm>
            <a:off x="1435680" y="489780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7a6258"/>
                </a:solidFill>
                <a:effectLst/>
                <a:uFillTx/>
                <a:latin typeface="Calibri"/>
                <a:ea typeface="Calibri"/>
              </a:rPr>
              <a:t>Sin sidecar, swipe, map tour, galería ni vídeo.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5" name="Shape 19"/>
          <p:cNvSpPr/>
          <p:nvPr/>
        </p:nvSpPr>
        <p:spPr>
          <a:xfrm>
            <a:off x="987480" y="5356800"/>
            <a:ext cx="291600" cy="291600"/>
          </a:xfrm>
          <a:prstGeom prst="ellipse">
            <a:avLst/>
          </a:prstGeom>
          <a:solidFill>
            <a:srgbClr val="f0ded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6" name="Text 20"/>
          <p:cNvSpPr/>
          <p:nvPr/>
        </p:nvSpPr>
        <p:spPr>
          <a:xfrm>
            <a:off x="987480" y="535680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10" strike="noStrike" u="none">
                <a:solidFill>
                  <a:srgbClr val="b0392b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7" name="Text 21"/>
          <p:cNvSpPr/>
          <p:nvPr/>
        </p:nvSpPr>
        <p:spPr>
          <a:xfrm>
            <a:off x="1435680" y="530136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7a6258"/>
                </a:solidFill>
                <a:effectLst/>
                <a:uFillTx/>
                <a:latin typeface="Calibri"/>
                <a:ea typeface="Calibri"/>
              </a:rPr>
              <a:t>Sin datos en vivo: contenido estático.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8" name="Shape 22"/>
          <p:cNvSpPr/>
          <p:nvPr/>
        </p:nvSpPr>
        <p:spPr>
          <a:xfrm>
            <a:off x="987480" y="5760000"/>
            <a:ext cx="291600" cy="291600"/>
          </a:xfrm>
          <a:prstGeom prst="ellipse">
            <a:avLst/>
          </a:prstGeom>
          <a:solidFill>
            <a:srgbClr val="f0ded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9" name="Text 23"/>
          <p:cNvSpPr/>
          <p:nvPr/>
        </p:nvSpPr>
        <p:spPr>
          <a:xfrm>
            <a:off x="987480" y="576000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10" strike="noStrike" u="none">
                <a:solidFill>
                  <a:srgbClr val="b0392b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0" name="Text 24"/>
          <p:cNvSpPr/>
          <p:nvPr/>
        </p:nvSpPr>
        <p:spPr>
          <a:xfrm>
            <a:off x="1435680" y="570456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7a6258"/>
                </a:solidFill>
                <a:effectLst/>
                <a:uFillTx/>
                <a:latin typeface="Calibri"/>
                <a:ea typeface="Calibri"/>
              </a:rPr>
              <a:t>JSON manual para historias complejas. Sin soporte activo.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1" name="Shape 25"/>
          <p:cNvSpPr/>
          <p:nvPr/>
        </p:nvSpPr>
        <p:spPr>
          <a:xfrm>
            <a:off x="6156720" y="1783080"/>
            <a:ext cx="5466960" cy="4369680"/>
          </a:xfrm>
          <a:prstGeom prst="roundRect">
            <a:avLst>
              <a:gd name="adj" fmla="val 2510"/>
            </a:avLst>
          </a:prstGeom>
          <a:solidFill>
            <a:srgbClr val="0e2a24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32" name="Text 26"/>
          <p:cNvSpPr/>
          <p:nvPr/>
        </p:nvSpPr>
        <p:spPr>
          <a:xfrm>
            <a:off x="6568200" y="2057400"/>
            <a:ext cx="464400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pc="119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ARCGIS STORYMAPS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3" name="Text 27"/>
          <p:cNvSpPr/>
          <p:nvPr/>
        </p:nvSpPr>
        <p:spPr>
          <a:xfrm>
            <a:off x="6568200" y="2386440"/>
            <a:ext cx="4644000" cy="30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500" strike="noStrike" u="none">
                <a:solidFill>
                  <a:srgbClr val="ffffff"/>
                </a:solidFill>
                <a:effectLst/>
                <a:uFillTx/>
                <a:latin typeface="Cambria"/>
                <a:ea typeface="Cambria"/>
              </a:rPr>
              <a:t>GIS profesional sin código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4" name="Shape 28"/>
          <p:cNvSpPr/>
          <p:nvPr/>
        </p:nvSpPr>
        <p:spPr>
          <a:xfrm>
            <a:off x="6577200" y="2964600"/>
            <a:ext cx="291600" cy="29160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435" name="Image 4" descr="assets/icons/check_white.png"/>
          <p:cNvPicPr/>
          <p:nvPr/>
        </p:nvPicPr>
        <p:blipFill>
          <a:blip r:embed="rId5"/>
          <a:stretch/>
        </p:blipFill>
        <p:spPr>
          <a:xfrm>
            <a:off x="6644520" y="303192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6" name="Text 29"/>
          <p:cNvSpPr/>
          <p:nvPr/>
        </p:nvSpPr>
        <p:spPr>
          <a:xfrm>
            <a:off x="7025400" y="2880360"/>
            <a:ext cx="4232520" cy="46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El Map tour equivale a StoryMapJS, con pop-ups ricos.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7" name="Shape 30"/>
          <p:cNvSpPr/>
          <p:nvPr/>
        </p:nvSpPr>
        <p:spPr>
          <a:xfrm>
            <a:off x="6577200" y="3425760"/>
            <a:ext cx="291600" cy="29160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438" name="Image 5" descr="assets/icons/check_white.png"/>
          <p:cNvPicPr/>
          <p:nvPr/>
        </p:nvPicPr>
        <p:blipFill>
          <a:blip r:embed="rId6"/>
          <a:stretch/>
        </p:blipFill>
        <p:spPr>
          <a:xfrm>
            <a:off x="6644520" y="349308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9" name="Text 31"/>
          <p:cNvSpPr/>
          <p:nvPr/>
        </p:nvSpPr>
        <p:spPr>
          <a:xfrm>
            <a:off x="7025400" y="3341520"/>
            <a:ext cx="4232520" cy="46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Express Map replica casos sencillos de KnightLab.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0" name="Shape 32"/>
          <p:cNvSpPr/>
          <p:nvPr/>
        </p:nvSpPr>
        <p:spPr>
          <a:xfrm>
            <a:off x="6577200" y="3886920"/>
            <a:ext cx="291600" cy="29160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441" name="Image 6" descr="assets/icons/check_white.png"/>
          <p:cNvPicPr/>
          <p:nvPr/>
        </p:nvPicPr>
        <p:blipFill>
          <a:blip r:embed="rId7"/>
          <a:stretch/>
        </p:blipFill>
        <p:spPr>
          <a:xfrm>
            <a:off x="6644520" y="395424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2" name="Text 33"/>
          <p:cNvSpPr/>
          <p:nvPr/>
        </p:nvSpPr>
        <p:spPr>
          <a:xfrm>
            <a:off x="7025400" y="3802680"/>
            <a:ext cx="4232520" cy="46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Datos en vivo desde ArcGIS Online.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3" name="Shape 34"/>
          <p:cNvSpPr/>
          <p:nvPr/>
        </p:nvSpPr>
        <p:spPr>
          <a:xfrm>
            <a:off x="6577200" y="4348080"/>
            <a:ext cx="291600" cy="29160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444" name="Image 7" descr="assets/icons/check_white.png"/>
          <p:cNvPicPr/>
          <p:nvPr/>
        </p:nvPicPr>
        <p:blipFill>
          <a:blip r:embed="rId8"/>
          <a:stretch/>
        </p:blipFill>
        <p:spPr>
          <a:xfrm>
            <a:off x="6644520" y="44154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5" name="Text 35"/>
          <p:cNvSpPr/>
          <p:nvPr/>
        </p:nvSpPr>
        <p:spPr>
          <a:xfrm>
            <a:off x="7025400" y="4263840"/>
            <a:ext cx="4232520" cy="46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Editor visual: sin JSON, sin código.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6" name="Shape 36"/>
          <p:cNvSpPr/>
          <p:nvPr/>
        </p:nvSpPr>
        <p:spPr>
          <a:xfrm>
            <a:off x="6577200" y="4809240"/>
            <a:ext cx="291600" cy="29160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447" name="Image 8" descr="assets/icons/check_white.png"/>
          <p:cNvPicPr/>
          <p:nvPr/>
        </p:nvPicPr>
        <p:blipFill>
          <a:blip r:embed="rId9"/>
          <a:stretch/>
        </p:blipFill>
        <p:spPr>
          <a:xfrm>
            <a:off x="6644520" y="487656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8" name="Text 37"/>
          <p:cNvSpPr/>
          <p:nvPr/>
        </p:nvSpPr>
        <p:spPr>
          <a:xfrm>
            <a:off x="7025400" y="4725000"/>
            <a:ext cx="4232520" cy="46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Actualizaciones mensuales constantes (mayo 2026).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9" name="Shape 38"/>
          <p:cNvSpPr/>
          <p:nvPr/>
        </p:nvSpPr>
        <p:spPr>
          <a:xfrm>
            <a:off x="6577200" y="5270040"/>
            <a:ext cx="291600" cy="291600"/>
          </a:xfrm>
          <a:prstGeom prst="ellipse">
            <a:avLst/>
          </a:prstGeom>
          <a:solidFill>
            <a:srgbClr val="32383e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50" name="Text 39"/>
          <p:cNvSpPr/>
          <p:nvPr/>
        </p:nvSpPr>
        <p:spPr>
          <a:xfrm>
            <a:off x="6577200" y="527004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1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1" name="Text 40"/>
          <p:cNvSpPr/>
          <p:nvPr/>
        </p:nvSpPr>
        <p:spPr>
          <a:xfrm>
            <a:off x="7025400" y="5185800"/>
            <a:ext cx="4232520" cy="46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a9b2ae"/>
                </a:solidFill>
                <a:effectLst/>
                <a:uFillTx/>
                <a:latin typeface="Calibri"/>
                <a:ea typeface="Calibri"/>
              </a:rPr>
              <a:t>Requiere cuenta gratuita de ArcGIS (registro).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2" name="Shape 41"/>
          <p:cNvSpPr/>
          <p:nvPr/>
        </p:nvSpPr>
        <p:spPr>
          <a:xfrm>
            <a:off x="6577200" y="5731200"/>
            <a:ext cx="291600" cy="291600"/>
          </a:xfrm>
          <a:prstGeom prst="ellipse">
            <a:avLst/>
          </a:prstGeom>
          <a:solidFill>
            <a:srgbClr val="32383e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53" name="Text 42"/>
          <p:cNvSpPr/>
          <p:nvPr/>
        </p:nvSpPr>
        <p:spPr>
          <a:xfrm>
            <a:off x="6577200" y="573120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1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4" name="Text 43"/>
          <p:cNvSpPr/>
          <p:nvPr/>
        </p:nvSpPr>
        <p:spPr>
          <a:xfrm>
            <a:off x="7025400" y="5646960"/>
            <a:ext cx="4232520" cy="46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a9b2ae"/>
                </a:solidFill>
                <a:effectLst/>
                <a:uFillTx/>
                <a:latin typeface="Calibri"/>
                <a:ea typeface="Calibri"/>
              </a:rPr>
              <a:t>Curva inicial si no conoces ArcGIS Online.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5" name="Text 44"/>
          <p:cNvSpPr/>
          <p:nvPr/>
        </p:nvSpPr>
        <p:spPr>
          <a:xfrm>
            <a:off x="567000" y="6519600"/>
            <a:ext cx="100508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Storytelling agnóstico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6" name="Text 45"/>
          <p:cNvSpPr/>
          <p:nvPr/>
        </p:nvSpPr>
        <p:spPr>
          <a:xfrm>
            <a:off x="10618920" y="6519600"/>
            <a:ext cx="100476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10  /  17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Text 0"/>
          <p:cNvSpPr/>
          <p:nvPr/>
        </p:nvSpPr>
        <p:spPr>
          <a:xfrm>
            <a:off x="567000" y="502920"/>
            <a:ext cx="1105668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PLATAFORMA ACTIVA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8" name="Text 1"/>
          <p:cNvSpPr/>
          <p:nvPr/>
        </p:nvSpPr>
        <p:spPr>
          <a:xfrm>
            <a:off x="567000" y="841320"/>
            <a:ext cx="11056680" cy="65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Novedades ArcGIS StoryMaps 2025–2026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9" name="Text 2"/>
          <p:cNvSpPr/>
          <p:nvPr/>
        </p:nvSpPr>
        <p:spPr>
          <a:xfrm>
            <a:off x="567000" y="1463040"/>
            <a:ext cx="1097172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3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Esri publica actualizaciones mensuales. Una plataforma que mejora cada mes es una plataforma que vale la pena aprender.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60" name="Shape 3"/>
          <p:cNvSpPr/>
          <p:nvPr/>
        </p:nvSpPr>
        <p:spPr>
          <a:xfrm>
            <a:off x="567000" y="1938600"/>
            <a:ext cx="3565080" cy="1992240"/>
          </a:xfrm>
          <a:prstGeom prst="roundRect">
            <a:avLst>
              <a:gd name="adj" fmla="val 4587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61" name="Shape 4"/>
          <p:cNvSpPr/>
          <p:nvPr/>
        </p:nvSpPr>
        <p:spPr>
          <a:xfrm>
            <a:off x="795600" y="2148840"/>
            <a:ext cx="602280" cy="60228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62" name="Image 0" descr="assets/icons/mobile_white.png"/>
          <p:cNvPicPr/>
          <p:nvPr/>
        </p:nvPicPr>
        <p:blipFill>
          <a:blip r:embed="rId1"/>
          <a:stretch/>
        </p:blipFill>
        <p:spPr>
          <a:xfrm>
            <a:off x="946440" y="229968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3" name="Shape 5"/>
          <p:cNvSpPr/>
          <p:nvPr/>
        </p:nvSpPr>
        <p:spPr>
          <a:xfrm>
            <a:off x="2807280" y="2231280"/>
            <a:ext cx="1050480" cy="327960"/>
          </a:xfrm>
          <a:prstGeom prst="roundRect">
            <a:avLst>
              <a:gd name="adj" fmla="val 50000"/>
            </a:avLst>
          </a:prstGeom>
          <a:solidFill>
            <a:srgbClr val="dcefe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64" name="Text 6"/>
          <p:cNvSpPr/>
          <p:nvPr/>
        </p:nvSpPr>
        <p:spPr>
          <a:xfrm>
            <a:off x="2807280" y="2231280"/>
            <a:ext cx="105048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0b5c4b"/>
                </a:solidFill>
                <a:effectLst/>
                <a:uFillTx/>
                <a:latin typeface="Calibri"/>
                <a:ea typeface="Calibri"/>
              </a:rPr>
              <a:t>Nov 2025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65" name="Text 7"/>
          <p:cNvSpPr/>
          <p:nvPr/>
        </p:nvSpPr>
        <p:spPr>
          <a:xfrm>
            <a:off x="1499760" y="2231280"/>
            <a:ext cx="127908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5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Frames (beta)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66" name="Text 8"/>
          <p:cNvSpPr/>
          <p:nvPr/>
        </p:nvSpPr>
        <p:spPr>
          <a:xfrm>
            <a:off x="951120" y="2907720"/>
            <a:ext cx="279684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Formato mobile-first para historias cortas. 2 layouts, 10 tipos de contenido, GPX Activity Maps.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67" name="Shape 9"/>
          <p:cNvSpPr/>
          <p:nvPr/>
        </p:nvSpPr>
        <p:spPr>
          <a:xfrm>
            <a:off x="4312800" y="1938600"/>
            <a:ext cx="3565080" cy="1992240"/>
          </a:xfrm>
          <a:prstGeom prst="roundRect">
            <a:avLst>
              <a:gd name="adj" fmla="val 4587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68" name="Shape 10"/>
          <p:cNvSpPr/>
          <p:nvPr/>
        </p:nvSpPr>
        <p:spPr>
          <a:xfrm>
            <a:off x="4541400" y="2148840"/>
            <a:ext cx="602280" cy="60228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69" name="Image 1" descr="assets/icons/route_white.png"/>
          <p:cNvPicPr/>
          <p:nvPr/>
        </p:nvPicPr>
        <p:blipFill>
          <a:blip r:embed="rId2"/>
          <a:stretch/>
        </p:blipFill>
        <p:spPr>
          <a:xfrm>
            <a:off x="4692240" y="229968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0" name="Shape 11"/>
          <p:cNvSpPr/>
          <p:nvPr/>
        </p:nvSpPr>
        <p:spPr>
          <a:xfrm>
            <a:off x="6553080" y="2231280"/>
            <a:ext cx="1050480" cy="327960"/>
          </a:xfrm>
          <a:prstGeom prst="roundRect">
            <a:avLst>
              <a:gd name="adj" fmla="val 50000"/>
            </a:avLst>
          </a:prstGeom>
          <a:solidFill>
            <a:srgbClr val="fbe3d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1" name="Text 12"/>
          <p:cNvSpPr/>
          <p:nvPr/>
        </p:nvSpPr>
        <p:spPr>
          <a:xfrm>
            <a:off x="6553080" y="2231280"/>
            <a:ext cx="105048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a8530f"/>
                </a:solidFill>
                <a:effectLst/>
                <a:uFillTx/>
                <a:latin typeface="Calibri"/>
                <a:ea typeface="Calibri"/>
              </a:rPr>
              <a:t>Nov 2025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2" name="Text 13"/>
          <p:cNvSpPr/>
          <p:nvPr/>
        </p:nvSpPr>
        <p:spPr>
          <a:xfrm>
            <a:off x="5245560" y="2231280"/>
            <a:ext cx="127908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5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Activity Maps (GPX)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3" name="Text 14"/>
          <p:cNvSpPr/>
          <p:nvPr/>
        </p:nvSpPr>
        <p:spPr>
          <a:xfrm>
            <a:off x="4696920" y="2907720"/>
            <a:ext cx="279684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Sube un archivo GPX y genera una ruta interactiva con distancia, tiempo y desnivel.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4" name="Shape 15"/>
          <p:cNvSpPr/>
          <p:nvPr/>
        </p:nvSpPr>
        <p:spPr>
          <a:xfrm>
            <a:off x="8058600" y="1938600"/>
            <a:ext cx="3565080" cy="1992240"/>
          </a:xfrm>
          <a:prstGeom prst="roundRect">
            <a:avLst>
              <a:gd name="adj" fmla="val 4587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5" name="Shape 16"/>
          <p:cNvSpPr/>
          <p:nvPr/>
        </p:nvSpPr>
        <p:spPr>
          <a:xfrm>
            <a:off x="8287200" y="2148840"/>
            <a:ext cx="602280" cy="60228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76" name="Image 2" descr="assets/icons/cloud_white.png"/>
          <p:cNvPicPr/>
          <p:nvPr/>
        </p:nvPicPr>
        <p:blipFill>
          <a:blip r:embed="rId3"/>
          <a:stretch/>
        </p:blipFill>
        <p:spPr>
          <a:xfrm>
            <a:off x="8438040" y="229968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7" name="Shape 17"/>
          <p:cNvSpPr/>
          <p:nvPr/>
        </p:nvSpPr>
        <p:spPr>
          <a:xfrm>
            <a:off x="10298880" y="2231280"/>
            <a:ext cx="1050480" cy="327960"/>
          </a:xfrm>
          <a:prstGeom prst="roundRect">
            <a:avLst>
              <a:gd name="adj" fmla="val 50000"/>
            </a:avLst>
          </a:prstGeom>
          <a:solidFill>
            <a:srgbClr val="dcefe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8" name="Text 18"/>
          <p:cNvSpPr/>
          <p:nvPr/>
        </p:nvSpPr>
        <p:spPr>
          <a:xfrm>
            <a:off x="10298880" y="2231280"/>
            <a:ext cx="105048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0b5c4b"/>
                </a:solidFill>
                <a:effectLst/>
                <a:uFillTx/>
                <a:latin typeface="Calibri"/>
                <a:ea typeface="Calibri"/>
              </a:rPr>
              <a:t>May 2026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9" name="Text 19"/>
          <p:cNvSpPr/>
          <p:nvPr/>
        </p:nvSpPr>
        <p:spPr>
          <a:xfrm>
            <a:off x="8991360" y="2231280"/>
            <a:ext cx="127908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5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Word Clouds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0" name="Text 20"/>
          <p:cNvSpPr/>
          <p:nvPr/>
        </p:nvSpPr>
        <p:spPr>
          <a:xfrm>
            <a:off x="8442720" y="2907720"/>
            <a:ext cx="279684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Nuevo bloque de visualización de texto para mostrar frecuencias de palabras clave.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1" name="Shape 21"/>
          <p:cNvSpPr/>
          <p:nvPr/>
        </p:nvSpPr>
        <p:spPr>
          <a:xfrm>
            <a:off x="567000" y="4114800"/>
            <a:ext cx="3565080" cy="1992240"/>
          </a:xfrm>
          <a:prstGeom prst="roundRect">
            <a:avLst>
              <a:gd name="adj" fmla="val 4587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2" name="Shape 22"/>
          <p:cNvSpPr/>
          <p:nvPr/>
        </p:nvSpPr>
        <p:spPr>
          <a:xfrm>
            <a:off x="795600" y="4325040"/>
            <a:ext cx="602280" cy="60228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83" name="Image 3" descr="assets/icons/swatchbook_white.png"/>
          <p:cNvPicPr/>
          <p:nvPr/>
        </p:nvPicPr>
        <p:blipFill>
          <a:blip r:embed="rId4"/>
          <a:stretch/>
        </p:blipFill>
        <p:spPr>
          <a:xfrm>
            <a:off x="946440" y="447588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4" name="Shape 23"/>
          <p:cNvSpPr/>
          <p:nvPr/>
        </p:nvSpPr>
        <p:spPr>
          <a:xfrm>
            <a:off x="2807280" y="4407480"/>
            <a:ext cx="1050480" cy="327960"/>
          </a:xfrm>
          <a:prstGeom prst="roundRect">
            <a:avLst>
              <a:gd name="adj" fmla="val 50000"/>
            </a:avLst>
          </a:prstGeom>
          <a:solidFill>
            <a:srgbClr val="fbe3d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5" name="Text 24"/>
          <p:cNvSpPr/>
          <p:nvPr/>
        </p:nvSpPr>
        <p:spPr>
          <a:xfrm>
            <a:off x="2807280" y="4407480"/>
            <a:ext cx="105048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a8530f"/>
                </a:solidFill>
                <a:effectLst/>
                <a:uFillTx/>
                <a:latin typeface="Calibri"/>
                <a:ea typeface="Calibri"/>
              </a:rPr>
              <a:t>2025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6" name="Text 25"/>
          <p:cNvSpPr/>
          <p:nvPr/>
        </p:nvSpPr>
        <p:spPr>
          <a:xfrm>
            <a:off x="1499760" y="4407480"/>
            <a:ext cx="127908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5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Theme Builder ampliado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7" name="Text 26"/>
          <p:cNvSpPr/>
          <p:nvPr/>
        </p:nvSpPr>
        <p:spPr>
          <a:xfrm>
            <a:off x="951120" y="5083920"/>
            <a:ext cx="279684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Galería de temas destacados (beta). Personalización de paleta, tipografía y portada.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8" name="Shape 27"/>
          <p:cNvSpPr/>
          <p:nvPr/>
        </p:nvSpPr>
        <p:spPr>
          <a:xfrm>
            <a:off x="4312800" y="4114800"/>
            <a:ext cx="3565080" cy="1992240"/>
          </a:xfrm>
          <a:prstGeom prst="roundRect">
            <a:avLst>
              <a:gd name="adj" fmla="val 4587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9" name="Shape 28"/>
          <p:cNvSpPr/>
          <p:nvPr/>
        </p:nvSpPr>
        <p:spPr>
          <a:xfrm>
            <a:off x="4541400" y="4325040"/>
            <a:ext cx="602280" cy="60228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90" name="Image 4" descr="assets/icons/robot_white.png"/>
          <p:cNvPicPr/>
          <p:nvPr/>
        </p:nvPicPr>
        <p:blipFill>
          <a:blip r:embed="rId5"/>
          <a:stretch/>
        </p:blipFill>
        <p:spPr>
          <a:xfrm>
            <a:off x="4692240" y="447588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1" name="Shape 29"/>
          <p:cNvSpPr/>
          <p:nvPr/>
        </p:nvSpPr>
        <p:spPr>
          <a:xfrm>
            <a:off x="6553080" y="4407480"/>
            <a:ext cx="1050480" cy="327960"/>
          </a:xfrm>
          <a:prstGeom prst="roundRect">
            <a:avLst>
              <a:gd name="adj" fmla="val 50000"/>
            </a:avLst>
          </a:prstGeom>
          <a:solidFill>
            <a:srgbClr val="dcefe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2" name="Text 30"/>
          <p:cNvSpPr/>
          <p:nvPr/>
        </p:nvSpPr>
        <p:spPr>
          <a:xfrm>
            <a:off x="6553080" y="4407480"/>
            <a:ext cx="105048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0b5c4b"/>
                </a:solidFill>
                <a:effectLst/>
                <a:uFillTx/>
                <a:latin typeface="Calibri"/>
                <a:ea typeface="Calibri"/>
              </a:rPr>
              <a:t>2025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3" name="Text 31"/>
          <p:cNvSpPr/>
          <p:nvPr/>
        </p:nvSpPr>
        <p:spPr>
          <a:xfrm>
            <a:off x="5245560" y="4407480"/>
            <a:ext cx="127908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5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AI Assistant en texto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4" name="Text 32"/>
          <p:cNvSpPr/>
          <p:nvPr/>
        </p:nvSpPr>
        <p:spPr>
          <a:xfrm>
            <a:off x="4696920" y="5083920"/>
            <a:ext cx="279684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Asistente de redacción en el bloque Texto: redacta, resume y mejora el contenido.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5" name="Shape 33"/>
          <p:cNvSpPr/>
          <p:nvPr/>
        </p:nvSpPr>
        <p:spPr>
          <a:xfrm>
            <a:off x="8058600" y="4114800"/>
            <a:ext cx="3565080" cy="1992240"/>
          </a:xfrm>
          <a:prstGeom prst="roundRect">
            <a:avLst>
              <a:gd name="adj" fmla="val 4587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6" name="Shape 34"/>
          <p:cNvSpPr/>
          <p:nvPr/>
        </p:nvSpPr>
        <p:spPr>
          <a:xfrm>
            <a:off x="8287200" y="4325040"/>
            <a:ext cx="602280" cy="60228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97" name="Image 5" descr="assets/icons/trophy_white.png"/>
          <p:cNvPicPr/>
          <p:nvPr/>
        </p:nvPicPr>
        <p:blipFill>
          <a:blip r:embed="rId6"/>
          <a:stretch/>
        </p:blipFill>
        <p:spPr>
          <a:xfrm>
            <a:off x="8438040" y="447588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8" name="Shape 35"/>
          <p:cNvSpPr/>
          <p:nvPr/>
        </p:nvSpPr>
        <p:spPr>
          <a:xfrm>
            <a:off x="10298880" y="4407480"/>
            <a:ext cx="1050480" cy="327960"/>
          </a:xfrm>
          <a:prstGeom prst="roundRect">
            <a:avLst>
              <a:gd name="adj" fmla="val 50000"/>
            </a:avLst>
          </a:prstGeom>
          <a:solidFill>
            <a:srgbClr val="fbe3d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9" name="Text 36"/>
          <p:cNvSpPr/>
          <p:nvPr/>
        </p:nvSpPr>
        <p:spPr>
          <a:xfrm>
            <a:off x="10298880" y="4407480"/>
            <a:ext cx="105048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a8530f"/>
                </a:solidFill>
                <a:effectLst/>
                <a:uFillTx/>
                <a:latin typeface="Calibri"/>
                <a:ea typeface="Calibri"/>
              </a:rPr>
              <a:t>2025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0" name="Text 37"/>
          <p:cNvSpPr/>
          <p:nvPr/>
        </p:nvSpPr>
        <p:spPr>
          <a:xfrm>
            <a:off x="8991360" y="4407480"/>
            <a:ext cx="127908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5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Competición global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1" name="Text 38"/>
          <p:cNvSpPr/>
          <p:nvPr/>
        </p:nvSpPr>
        <p:spPr>
          <a:xfrm>
            <a:off x="8442720" y="5083920"/>
            <a:ext cx="279684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450+ historias de 55 países en 14 idiomas. La mayor comunidad de storytelling geoespacial.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2" name="Text 39"/>
          <p:cNvSpPr/>
          <p:nvPr/>
        </p:nvSpPr>
        <p:spPr>
          <a:xfrm>
            <a:off x="567000" y="6519600"/>
            <a:ext cx="100508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Storytelling agnóstico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3" name="Text 40"/>
          <p:cNvSpPr/>
          <p:nvPr/>
        </p:nvSpPr>
        <p:spPr>
          <a:xfrm>
            <a:off x="10618920" y="6519600"/>
            <a:ext cx="100476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11  /  17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Text 0"/>
          <p:cNvSpPr/>
          <p:nvPr/>
        </p:nvSpPr>
        <p:spPr>
          <a:xfrm>
            <a:off x="567000" y="502920"/>
            <a:ext cx="1105668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GUÍA DE DECISIÓN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5" name="Text 1"/>
          <p:cNvSpPr/>
          <p:nvPr/>
        </p:nvSpPr>
        <p:spPr>
          <a:xfrm>
            <a:off x="567000" y="841320"/>
            <a:ext cx="11056680" cy="65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¿Cuándo usar qué herramienta?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6" name="Shape 2"/>
          <p:cNvSpPr/>
          <p:nvPr/>
        </p:nvSpPr>
        <p:spPr>
          <a:xfrm>
            <a:off x="567000" y="1828800"/>
            <a:ext cx="11056680" cy="712080"/>
          </a:xfrm>
          <a:prstGeom prst="roundRect">
            <a:avLst>
              <a:gd name="adj" fmla="val 12821"/>
            </a:avLst>
          </a:prstGeom>
          <a:solidFill>
            <a:srgbClr val="e9f3e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7" name="Shape 3"/>
          <p:cNvSpPr/>
          <p:nvPr/>
        </p:nvSpPr>
        <p:spPr>
          <a:xfrm>
            <a:off x="813960" y="1929240"/>
            <a:ext cx="510840" cy="5108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08" name="Text 4"/>
          <p:cNvSpPr/>
          <p:nvPr/>
        </p:nvSpPr>
        <p:spPr>
          <a:xfrm>
            <a:off x="813960" y="1929240"/>
            <a:ext cx="51084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9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1</a:t>
            </a:r>
            <a:endParaRPr b="0" lang="es-ES" sz="129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9" name="Text 5"/>
          <p:cNvSpPr/>
          <p:nvPr/>
        </p:nvSpPr>
        <p:spPr>
          <a:xfrm>
            <a:off x="1527120" y="1828800"/>
            <a:ext cx="6399720" cy="712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Necesitas mapas GIS reales y datos en vivo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0" name="Text 6"/>
          <p:cNvSpPr/>
          <p:nvPr/>
        </p:nvSpPr>
        <p:spPr>
          <a:xfrm>
            <a:off x="7790760" y="1828800"/>
            <a:ext cx="456120" cy="712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→</a:t>
            </a: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1" name="Shape 7"/>
          <p:cNvSpPr/>
          <p:nvPr/>
        </p:nvSpPr>
        <p:spPr>
          <a:xfrm>
            <a:off x="8332920" y="1929240"/>
            <a:ext cx="3199320" cy="510840"/>
          </a:xfrm>
          <a:prstGeom prst="roundRect">
            <a:avLst>
              <a:gd name="adj" fmla="val 17857"/>
            </a:avLst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12" name="Text 8"/>
          <p:cNvSpPr/>
          <p:nvPr/>
        </p:nvSpPr>
        <p:spPr>
          <a:xfrm>
            <a:off x="8332920" y="1929240"/>
            <a:ext cx="319932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5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ArcGIS StoryMaps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3" name="Shape 9"/>
          <p:cNvSpPr/>
          <p:nvPr/>
        </p:nvSpPr>
        <p:spPr>
          <a:xfrm>
            <a:off x="567000" y="2615040"/>
            <a:ext cx="11056680" cy="712080"/>
          </a:xfrm>
          <a:prstGeom prst="roundRect">
            <a:avLst>
              <a:gd name="adj" fmla="val 1282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4" name="Shape 10"/>
          <p:cNvSpPr/>
          <p:nvPr/>
        </p:nvSpPr>
        <p:spPr>
          <a:xfrm>
            <a:off x="813960" y="2715840"/>
            <a:ext cx="510840" cy="510840"/>
          </a:xfrm>
          <a:prstGeom prst="ellipse">
            <a:avLst/>
          </a:prstGeom>
          <a:solidFill>
            <a:srgbClr val="aab3b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5" name="Text 11"/>
          <p:cNvSpPr/>
          <p:nvPr/>
        </p:nvSpPr>
        <p:spPr>
          <a:xfrm>
            <a:off x="813960" y="2715840"/>
            <a:ext cx="51084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9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2</a:t>
            </a:r>
            <a:endParaRPr b="0" lang="es-ES" sz="129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6" name="Text 12"/>
          <p:cNvSpPr/>
          <p:nvPr/>
        </p:nvSpPr>
        <p:spPr>
          <a:xfrm>
            <a:off x="1527120" y="2615040"/>
            <a:ext cx="6399720" cy="712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Historia de puntos en mapa, sin cuenta Esri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7" name="Text 13"/>
          <p:cNvSpPr/>
          <p:nvPr/>
        </p:nvSpPr>
        <p:spPr>
          <a:xfrm>
            <a:off x="7790760" y="2615040"/>
            <a:ext cx="456120" cy="712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→</a:t>
            </a: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8" name="Shape 14"/>
          <p:cNvSpPr/>
          <p:nvPr/>
        </p:nvSpPr>
        <p:spPr>
          <a:xfrm>
            <a:off x="8332920" y="2715840"/>
            <a:ext cx="3199320" cy="510840"/>
          </a:xfrm>
          <a:prstGeom prst="roundRect">
            <a:avLst>
              <a:gd name="adj" fmla="val 17857"/>
            </a:avLst>
          </a:prstGeom>
          <a:solidFill>
            <a:srgbClr val="ffffff"/>
          </a:solidFill>
          <a:ln w="12700">
            <a:solidFill>
              <a:srgbClr val="e2e8e5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9" name="Text 15"/>
          <p:cNvSpPr/>
          <p:nvPr/>
        </p:nvSpPr>
        <p:spPr>
          <a:xfrm>
            <a:off x="8332920" y="2715840"/>
            <a:ext cx="319932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50" strike="noStrike" u="none">
                <a:solidFill>
                  <a:srgbClr val="0b5c4b"/>
                </a:solidFill>
                <a:effectLst/>
                <a:uFillTx/>
                <a:latin typeface="Calibri"/>
                <a:ea typeface="Calibri"/>
              </a:rPr>
              <a:t>StoryMapJS Knight Lab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20" name="Shape 16"/>
          <p:cNvSpPr/>
          <p:nvPr/>
        </p:nvSpPr>
        <p:spPr>
          <a:xfrm>
            <a:off x="567000" y="3401640"/>
            <a:ext cx="11056680" cy="712080"/>
          </a:xfrm>
          <a:prstGeom prst="roundRect">
            <a:avLst>
              <a:gd name="adj" fmla="val 1282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21" name="Shape 17"/>
          <p:cNvSpPr/>
          <p:nvPr/>
        </p:nvSpPr>
        <p:spPr>
          <a:xfrm>
            <a:off x="813960" y="3502080"/>
            <a:ext cx="510840" cy="510840"/>
          </a:xfrm>
          <a:prstGeom prst="ellipse">
            <a:avLst/>
          </a:prstGeom>
          <a:solidFill>
            <a:srgbClr val="aab3b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22" name="Text 18"/>
          <p:cNvSpPr/>
          <p:nvPr/>
        </p:nvSpPr>
        <p:spPr>
          <a:xfrm>
            <a:off x="813960" y="3502080"/>
            <a:ext cx="51084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9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3</a:t>
            </a:r>
            <a:endParaRPr b="0" lang="es-ES" sz="129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23" name="Text 19"/>
          <p:cNvSpPr/>
          <p:nvPr/>
        </p:nvSpPr>
        <p:spPr>
          <a:xfrm>
            <a:off x="1527120" y="3401640"/>
            <a:ext cx="6399720" cy="712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Artículo visual con scroll storytelling premium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24" name="Text 20"/>
          <p:cNvSpPr/>
          <p:nvPr/>
        </p:nvSpPr>
        <p:spPr>
          <a:xfrm>
            <a:off x="7790760" y="3401640"/>
            <a:ext cx="456120" cy="712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→</a:t>
            </a: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25" name="Shape 21"/>
          <p:cNvSpPr/>
          <p:nvPr/>
        </p:nvSpPr>
        <p:spPr>
          <a:xfrm>
            <a:off x="8332920" y="3502080"/>
            <a:ext cx="3199320" cy="510840"/>
          </a:xfrm>
          <a:prstGeom prst="roundRect">
            <a:avLst>
              <a:gd name="adj" fmla="val 17857"/>
            </a:avLst>
          </a:prstGeom>
          <a:solidFill>
            <a:srgbClr val="ffffff"/>
          </a:solidFill>
          <a:ln w="12700">
            <a:solidFill>
              <a:srgbClr val="e2e8e5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26" name="Text 22"/>
          <p:cNvSpPr/>
          <p:nvPr/>
        </p:nvSpPr>
        <p:spPr>
          <a:xfrm>
            <a:off x="8332920" y="3502080"/>
            <a:ext cx="319932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50" strike="noStrike" u="none">
                <a:solidFill>
                  <a:srgbClr val="0b5c4b"/>
                </a:solidFill>
                <a:effectLst/>
                <a:uFillTx/>
                <a:latin typeface="Calibri"/>
                <a:ea typeface="Calibri"/>
              </a:rPr>
              <a:t>Shorthand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27" name="Shape 23"/>
          <p:cNvSpPr/>
          <p:nvPr/>
        </p:nvSpPr>
        <p:spPr>
          <a:xfrm>
            <a:off x="567000" y="4187880"/>
            <a:ext cx="11056680" cy="712080"/>
          </a:xfrm>
          <a:prstGeom prst="roundRect">
            <a:avLst>
              <a:gd name="adj" fmla="val 1282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28" name="Shape 24"/>
          <p:cNvSpPr/>
          <p:nvPr/>
        </p:nvSpPr>
        <p:spPr>
          <a:xfrm>
            <a:off x="813960" y="4288680"/>
            <a:ext cx="510840" cy="510840"/>
          </a:xfrm>
          <a:prstGeom prst="ellipse">
            <a:avLst/>
          </a:prstGeom>
          <a:solidFill>
            <a:srgbClr val="aab3b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29" name="Text 25"/>
          <p:cNvSpPr/>
          <p:nvPr/>
        </p:nvSpPr>
        <p:spPr>
          <a:xfrm>
            <a:off x="813960" y="4288680"/>
            <a:ext cx="51084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9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4</a:t>
            </a:r>
            <a:endParaRPr b="0" lang="es-ES" sz="129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30" name="Text 26"/>
          <p:cNvSpPr/>
          <p:nvPr/>
        </p:nvSpPr>
        <p:spPr>
          <a:xfrm>
            <a:off x="1527120" y="4187880"/>
            <a:ext cx="6399720" cy="712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Gráfico interactivo para embeber en una web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31" name="Text 27"/>
          <p:cNvSpPr/>
          <p:nvPr/>
        </p:nvSpPr>
        <p:spPr>
          <a:xfrm>
            <a:off x="7790760" y="4187880"/>
            <a:ext cx="456120" cy="712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→</a:t>
            </a: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32" name="Shape 28"/>
          <p:cNvSpPr/>
          <p:nvPr/>
        </p:nvSpPr>
        <p:spPr>
          <a:xfrm>
            <a:off x="8332920" y="4288680"/>
            <a:ext cx="3199320" cy="510840"/>
          </a:xfrm>
          <a:prstGeom prst="roundRect">
            <a:avLst>
              <a:gd name="adj" fmla="val 17857"/>
            </a:avLst>
          </a:prstGeom>
          <a:solidFill>
            <a:srgbClr val="ffffff"/>
          </a:solidFill>
          <a:ln w="12700">
            <a:solidFill>
              <a:srgbClr val="e2e8e5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33" name="Text 29"/>
          <p:cNvSpPr/>
          <p:nvPr/>
        </p:nvSpPr>
        <p:spPr>
          <a:xfrm>
            <a:off x="8332920" y="4288680"/>
            <a:ext cx="319932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50" strike="noStrike" u="none">
                <a:solidFill>
                  <a:srgbClr val="0b5c4b"/>
                </a:solidFill>
                <a:effectLst/>
                <a:uFillTx/>
                <a:latin typeface="Calibri"/>
                <a:ea typeface="Calibri"/>
              </a:rPr>
              <a:t>Flourish / Datawrapper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34" name="Shape 30"/>
          <p:cNvSpPr/>
          <p:nvPr/>
        </p:nvSpPr>
        <p:spPr>
          <a:xfrm>
            <a:off x="567000" y="4974480"/>
            <a:ext cx="11056680" cy="712080"/>
          </a:xfrm>
          <a:prstGeom prst="roundRect">
            <a:avLst>
              <a:gd name="adj" fmla="val 12821"/>
            </a:avLst>
          </a:prstGeom>
          <a:solidFill>
            <a:srgbClr val="e9f3e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35" name="Shape 31"/>
          <p:cNvSpPr/>
          <p:nvPr/>
        </p:nvSpPr>
        <p:spPr>
          <a:xfrm>
            <a:off x="813960" y="5074920"/>
            <a:ext cx="510840" cy="5108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36" name="Text 32"/>
          <p:cNvSpPr/>
          <p:nvPr/>
        </p:nvSpPr>
        <p:spPr>
          <a:xfrm>
            <a:off x="813960" y="5074920"/>
            <a:ext cx="51084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9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5</a:t>
            </a:r>
            <a:endParaRPr b="0" lang="es-ES" sz="129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37" name="Text 33"/>
          <p:cNvSpPr/>
          <p:nvPr/>
        </p:nvSpPr>
        <p:spPr>
          <a:xfrm>
            <a:off x="1527120" y="4974480"/>
            <a:ext cx="6399720" cy="712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Presentación a cliente con mapa coreografiado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38" name="Text 34"/>
          <p:cNvSpPr/>
          <p:nvPr/>
        </p:nvSpPr>
        <p:spPr>
          <a:xfrm>
            <a:off x="7790760" y="4974480"/>
            <a:ext cx="456120" cy="712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→</a:t>
            </a: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39" name="Shape 35"/>
          <p:cNvSpPr/>
          <p:nvPr/>
        </p:nvSpPr>
        <p:spPr>
          <a:xfrm>
            <a:off x="8332920" y="5074920"/>
            <a:ext cx="3199320" cy="510840"/>
          </a:xfrm>
          <a:prstGeom prst="roundRect">
            <a:avLst>
              <a:gd name="adj" fmla="val 17857"/>
            </a:avLst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40" name="Text 36"/>
          <p:cNvSpPr/>
          <p:nvPr/>
        </p:nvSpPr>
        <p:spPr>
          <a:xfrm>
            <a:off x="8332920" y="5074920"/>
            <a:ext cx="319932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5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StoryMaps Briefing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1" name="Shape 37"/>
          <p:cNvSpPr/>
          <p:nvPr/>
        </p:nvSpPr>
        <p:spPr>
          <a:xfrm>
            <a:off x="567000" y="5760720"/>
            <a:ext cx="11056680" cy="712080"/>
          </a:xfrm>
          <a:prstGeom prst="roundRect">
            <a:avLst>
              <a:gd name="adj" fmla="val 1282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2" name="Shape 38"/>
          <p:cNvSpPr/>
          <p:nvPr/>
        </p:nvSpPr>
        <p:spPr>
          <a:xfrm>
            <a:off x="813960" y="5861160"/>
            <a:ext cx="510840" cy="510840"/>
          </a:xfrm>
          <a:prstGeom prst="ellipse">
            <a:avLst/>
          </a:prstGeom>
          <a:solidFill>
            <a:srgbClr val="aab3b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3" name="Text 39"/>
          <p:cNvSpPr/>
          <p:nvPr/>
        </p:nvSpPr>
        <p:spPr>
          <a:xfrm>
            <a:off x="813960" y="5861160"/>
            <a:ext cx="51084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9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6</a:t>
            </a:r>
            <a:endParaRPr b="0" lang="es-ES" sz="129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4" name="Text 40"/>
          <p:cNvSpPr/>
          <p:nvPr/>
        </p:nvSpPr>
        <p:spPr>
          <a:xfrm>
            <a:off x="1527120" y="5760720"/>
            <a:ext cx="6399720" cy="712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Wiki interna de equipo o portal de proyecto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5" name="Text 41"/>
          <p:cNvSpPr/>
          <p:nvPr/>
        </p:nvSpPr>
        <p:spPr>
          <a:xfrm>
            <a:off x="7790760" y="5760720"/>
            <a:ext cx="456120" cy="712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→</a:t>
            </a: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6" name="Shape 42"/>
          <p:cNvSpPr/>
          <p:nvPr/>
        </p:nvSpPr>
        <p:spPr>
          <a:xfrm>
            <a:off x="8332920" y="5861160"/>
            <a:ext cx="3199320" cy="510840"/>
          </a:xfrm>
          <a:prstGeom prst="roundRect">
            <a:avLst>
              <a:gd name="adj" fmla="val 17857"/>
            </a:avLst>
          </a:prstGeom>
          <a:solidFill>
            <a:srgbClr val="ffffff"/>
          </a:solidFill>
          <a:ln w="12700">
            <a:solidFill>
              <a:srgbClr val="e2e8e5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7" name="Text 43"/>
          <p:cNvSpPr/>
          <p:nvPr/>
        </p:nvSpPr>
        <p:spPr>
          <a:xfrm>
            <a:off x="8332920" y="5861160"/>
            <a:ext cx="3199320" cy="510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50" strike="noStrike" u="none">
                <a:solidFill>
                  <a:srgbClr val="0b5c4b"/>
                </a:solidFill>
                <a:effectLst/>
                <a:uFillTx/>
                <a:latin typeface="Calibri"/>
                <a:ea typeface="Calibri"/>
              </a:rPr>
              <a:t>Notion / Google Sites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8" name="Text 44"/>
          <p:cNvSpPr/>
          <p:nvPr/>
        </p:nvSpPr>
        <p:spPr>
          <a:xfrm>
            <a:off x="567000" y="6519600"/>
            <a:ext cx="100508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Storytelling agnóstico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9" name="Text 45"/>
          <p:cNvSpPr/>
          <p:nvPr/>
        </p:nvSpPr>
        <p:spPr>
          <a:xfrm>
            <a:off x="10618920" y="6519600"/>
            <a:ext cx="100476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12  /  17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Text 0"/>
          <p:cNvSpPr/>
          <p:nvPr/>
        </p:nvSpPr>
        <p:spPr>
          <a:xfrm>
            <a:off x="567000" y="502920"/>
            <a:ext cx="1105668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EL ARGUMENTO DEFINITIVO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51" name="Text 1"/>
          <p:cNvSpPr/>
          <p:nvPr/>
        </p:nvSpPr>
        <p:spPr>
          <a:xfrm>
            <a:off x="567000" y="841320"/>
            <a:ext cx="11056680" cy="65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Tres ideas para quedarse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52" name="Shape 2"/>
          <p:cNvSpPr/>
          <p:nvPr/>
        </p:nvSpPr>
        <p:spPr>
          <a:xfrm>
            <a:off x="567000" y="1874520"/>
            <a:ext cx="11056680" cy="1297440"/>
          </a:xfrm>
          <a:prstGeom prst="roundRect">
            <a:avLst>
              <a:gd name="adj" fmla="val 845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53" name="Shape 3"/>
          <p:cNvSpPr/>
          <p:nvPr/>
        </p:nvSpPr>
        <p:spPr>
          <a:xfrm>
            <a:off x="859680" y="2103120"/>
            <a:ext cx="840240" cy="8402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54" name="Text 4"/>
          <p:cNvSpPr/>
          <p:nvPr/>
        </p:nvSpPr>
        <p:spPr>
          <a:xfrm>
            <a:off x="859680" y="2103120"/>
            <a:ext cx="840240" cy="840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211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1</a:t>
            </a:r>
            <a:endParaRPr b="0" lang="es-ES" sz="21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55" name="Text 5"/>
          <p:cNvSpPr/>
          <p:nvPr/>
        </p:nvSpPr>
        <p:spPr>
          <a:xfrm>
            <a:off x="1984320" y="2094120"/>
            <a:ext cx="93193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9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La única que conecta mapa y narrativa de forma nativa.</a:t>
            </a:r>
            <a:endParaRPr b="0" lang="es-ES" sz="1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56" name="Text 6"/>
          <p:cNvSpPr/>
          <p:nvPr/>
        </p:nvSpPr>
        <p:spPr>
          <a:xfrm>
            <a:off x="1984320" y="2587680"/>
            <a:ext cx="93193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2000"/>
              </a:lnSpc>
              <a:tabLst>
                <a:tab algn="l" pos="0"/>
              </a:tabLst>
            </a:pPr>
            <a:r>
              <a:rPr b="0" lang="en-US" sz="13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No necesitas embeber un iframe de otra herramienta. El mapa ES la historia.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57" name="Shape 7"/>
          <p:cNvSpPr/>
          <p:nvPr/>
        </p:nvSpPr>
        <p:spPr>
          <a:xfrm>
            <a:off x="567000" y="3355920"/>
            <a:ext cx="11056680" cy="1297440"/>
          </a:xfrm>
          <a:prstGeom prst="roundRect">
            <a:avLst>
              <a:gd name="adj" fmla="val 845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58" name="Shape 8"/>
          <p:cNvSpPr/>
          <p:nvPr/>
        </p:nvSpPr>
        <p:spPr>
          <a:xfrm>
            <a:off x="859680" y="3584520"/>
            <a:ext cx="840240" cy="8402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59" name="Text 9"/>
          <p:cNvSpPr/>
          <p:nvPr/>
        </p:nvSpPr>
        <p:spPr>
          <a:xfrm>
            <a:off x="859680" y="3584520"/>
            <a:ext cx="840240" cy="840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211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2</a:t>
            </a:r>
            <a:endParaRPr b="0" lang="es-ES" sz="21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60" name="Text 10"/>
          <p:cNvSpPr/>
          <p:nvPr/>
        </p:nvSpPr>
        <p:spPr>
          <a:xfrm>
            <a:off x="1984320" y="3575160"/>
            <a:ext cx="93193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9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El dato GIS se actualiza, la historia también.</a:t>
            </a:r>
            <a:endParaRPr b="0" lang="es-ES" sz="1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61" name="Text 11"/>
          <p:cNvSpPr/>
          <p:nvPr/>
        </p:nvSpPr>
        <p:spPr>
          <a:xfrm>
            <a:off x="1984320" y="4069080"/>
            <a:ext cx="93193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2000"/>
              </a:lnSpc>
              <a:tabLst>
                <a:tab algn="l" pos="0"/>
              </a:tabLst>
            </a:pPr>
            <a:r>
              <a:rPr b="0" lang="en-US" sz="13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Publica una vez; el contenido permanece vivo mientras tus capas sigan activas.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62" name="Shape 12"/>
          <p:cNvSpPr/>
          <p:nvPr/>
        </p:nvSpPr>
        <p:spPr>
          <a:xfrm>
            <a:off x="567000" y="4837320"/>
            <a:ext cx="11056680" cy="1297440"/>
          </a:xfrm>
          <a:prstGeom prst="roundRect">
            <a:avLst>
              <a:gd name="adj" fmla="val 845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63" name="Shape 13"/>
          <p:cNvSpPr/>
          <p:nvPr/>
        </p:nvSpPr>
        <p:spPr>
          <a:xfrm>
            <a:off x="859680" y="5065920"/>
            <a:ext cx="840240" cy="8402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64" name="Text 14"/>
          <p:cNvSpPr/>
          <p:nvPr/>
        </p:nvSpPr>
        <p:spPr>
          <a:xfrm>
            <a:off x="859680" y="5065920"/>
            <a:ext cx="840240" cy="840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211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3</a:t>
            </a:r>
            <a:endParaRPr b="0" lang="es-ES" sz="21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65" name="Text 15"/>
          <p:cNvSpPr/>
          <p:nvPr/>
        </p:nvSpPr>
        <p:spPr>
          <a:xfrm>
            <a:off x="1984320" y="5056560"/>
            <a:ext cx="93193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9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Gratis para empezar, profesional para escalar.</a:t>
            </a:r>
            <a:endParaRPr b="0" lang="es-ES" sz="1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66" name="Text 16"/>
          <p:cNvSpPr/>
          <p:nvPr/>
        </p:nvSpPr>
        <p:spPr>
          <a:xfrm>
            <a:off x="1984320" y="5550480"/>
            <a:ext cx="93193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2000"/>
              </a:lnSpc>
              <a:tabLst>
                <a:tab algn="l" pos="0"/>
              </a:tabLst>
            </a:pPr>
            <a:r>
              <a:rPr b="0" lang="en-US" sz="13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Public Account sin coste. Organizational para producción con datos propios y control de acceso.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67" name="Text 17"/>
          <p:cNvSpPr/>
          <p:nvPr/>
        </p:nvSpPr>
        <p:spPr>
          <a:xfrm>
            <a:off x="567000" y="6519600"/>
            <a:ext cx="100508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Storytelling agnóstico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68" name="Text 18"/>
          <p:cNvSpPr/>
          <p:nvPr/>
        </p:nvSpPr>
        <p:spPr>
          <a:xfrm>
            <a:off x="10618920" y="6519600"/>
            <a:ext cx="100476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13  /  17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Text 0"/>
          <p:cNvSpPr/>
          <p:nvPr/>
        </p:nvSpPr>
        <p:spPr>
          <a:xfrm>
            <a:off x="567000" y="502920"/>
            <a:ext cx="1105668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VISIÓN HONESTA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0" name="Text 1"/>
          <p:cNvSpPr/>
          <p:nvPr/>
        </p:nvSpPr>
        <p:spPr>
          <a:xfrm>
            <a:off x="567000" y="841320"/>
            <a:ext cx="11056680" cy="65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Limitaciones que hay que conocer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1" name="Text 2"/>
          <p:cNvSpPr/>
          <p:nvPr/>
        </p:nvSpPr>
        <p:spPr>
          <a:xfrm>
            <a:off x="567000" y="1463040"/>
            <a:ext cx="1097172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3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Una elección informada requiere conocer también lo que StoryMaps no hace igual de bien que otras herramientas.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2" name="Shape 3"/>
          <p:cNvSpPr/>
          <p:nvPr/>
        </p:nvSpPr>
        <p:spPr>
          <a:xfrm>
            <a:off x="567000" y="1938600"/>
            <a:ext cx="3565080" cy="1992240"/>
          </a:xfrm>
          <a:prstGeom prst="roundRect">
            <a:avLst>
              <a:gd name="adj" fmla="val 4587"/>
            </a:avLst>
          </a:prstGeom>
          <a:solidFill>
            <a:srgbClr val="fbede0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3" name="Shape 4"/>
          <p:cNvSpPr/>
          <p:nvPr/>
        </p:nvSpPr>
        <p:spPr>
          <a:xfrm>
            <a:off x="795600" y="2148840"/>
            <a:ext cx="602280" cy="60228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574" name="Image 0" descr="assets/icons/palette_white.png"/>
          <p:cNvPicPr/>
          <p:nvPr/>
        </p:nvPicPr>
        <p:blipFill>
          <a:blip r:embed="rId1"/>
          <a:stretch/>
        </p:blipFill>
        <p:spPr>
          <a:xfrm>
            <a:off x="946440" y="229968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5" name="Text 5"/>
          <p:cNvSpPr/>
          <p:nvPr/>
        </p:nvSpPr>
        <p:spPr>
          <a:xfrm>
            <a:off x="1499760" y="2176200"/>
            <a:ext cx="2422080" cy="56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5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Diseño visual menos flexible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6" name="Text 6"/>
          <p:cNvSpPr/>
          <p:nvPr/>
        </p:nvSpPr>
        <p:spPr>
          <a:xfrm>
            <a:off x="951120" y="2889360"/>
            <a:ext cx="2796840" cy="931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Shorthand permite parallax, vídeo a pantalla completa y animaciones CSS que StoryMaps no replica.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7" name="Shape 7"/>
          <p:cNvSpPr/>
          <p:nvPr/>
        </p:nvSpPr>
        <p:spPr>
          <a:xfrm>
            <a:off x="4312800" y="1938600"/>
            <a:ext cx="3565080" cy="1992240"/>
          </a:xfrm>
          <a:prstGeom prst="roundRect">
            <a:avLst>
              <a:gd name="adj" fmla="val 4587"/>
            </a:avLst>
          </a:prstGeom>
          <a:solidFill>
            <a:srgbClr val="fbede0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8" name="Shape 8"/>
          <p:cNvSpPr/>
          <p:nvPr/>
        </p:nvSpPr>
        <p:spPr>
          <a:xfrm>
            <a:off x="4541400" y="2148840"/>
            <a:ext cx="602280" cy="60228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579" name="Image 1" descr="assets/icons/chartColumn_white.png"/>
          <p:cNvPicPr/>
          <p:nvPr/>
        </p:nvPicPr>
        <p:blipFill>
          <a:blip r:embed="rId2"/>
          <a:stretch/>
        </p:blipFill>
        <p:spPr>
          <a:xfrm>
            <a:off x="4692240" y="229968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0" name="Text 9"/>
          <p:cNvSpPr/>
          <p:nvPr/>
        </p:nvSpPr>
        <p:spPr>
          <a:xfrm>
            <a:off x="5245560" y="2176200"/>
            <a:ext cx="2422080" cy="56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5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Gráficos estadísticos básicos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1" name="Text 10"/>
          <p:cNvSpPr/>
          <p:nvPr/>
        </p:nvSpPr>
        <p:spPr>
          <a:xfrm>
            <a:off x="4696920" y="2889360"/>
            <a:ext cx="2796840" cy="931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Flourish o Datawrapper ofrecen más variedad de charts. Solución: embeberlos como bloque Embed.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2" name="Shape 11"/>
          <p:cNvSpPr/>
          <p:nvPr/>
        </p:nvSpPr>
        <p:spPr>
          <a:xfrm>
            <a:off x="8058600" y="1938600"/>
            <a:ext cx="3565080" cy="1992240"/>
          </a:xfrm>
          <a:prstGeom prst="roundRect">
            <a:avLst>
              <a:gd name="adj" fmla="val 4587"/>
            </a:avLst>
          </a:prstGeom>
          <a:solidFill>
            <a:srgbClr val="fbede0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3" name="Shape 12"/>
          <p:cNvSpPr/>
          <p:nvPr/>
        </p:nvSpPr>
        <p:spPr>
          <a:xfrm>
            <a:off x="8287200" y="2148840"/>
            <a:ext cx="602280" cy="60228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584" name="Image 2" descr="assets/icons/euro_white.png"/>
          <p:cNvPicPr/>
          <p:nvPr/>
        </p:nvPicPr>
        <p:blipFill>
          <a:blip r:embed="rId3"/>
          <a:stretch/>
        </p:blipFill>
        <p:spPr>
          <a:xfrm>
            <a:off x="8438040" y="229968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5" name="Text 13"/>
          <p:cNvSpPr/>
          <p:nvPr/>
        </p:nvSpPr>
        <p:spPr>
          <a:xfrm>
            <a:off x="8991360" y="2176200"/>
            <a:ext cx="2422080" cy="56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5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Mapa avanzado = cuenta de organización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6" name="Text 14"/>
          <p:cNvSpPr/>
          <p:nvPr/>
        </p:nvSpPr>
        <p:spPr>
          <a:xfrm>
            <a:off x="8442720" y="2889360"/>
            <a:ext cx="2796840" cy="931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Publicar capas propias y el ecosistema completo de ArcGIS Online requiere licencia de pago.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7" name="Shape 15"/>
          <p:cNvSpPr/>
          <p:nvPr/>
        </p:nvSpPr>
        <p:spPr>
          <a:xfrm>
            <a:off x="567000" y="4114800"/>
            <a:ext cx="3565080" cy="1992240"/>
          </a:xfrm>
          <a:prstGeom prst="roundRect">
            <a:avLst>
              <a:gd name="adj" fmla="val 4587"/>
            </a:avLst>
          </a:prstGeom>
          <a:solidFill>
            <a:srgbClr val="fbede0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8" name="Shape 16"/>
          <p:cNvSpPr/>
          <p:nvPr/>
        </p:nvSpPr>
        <p:spPr>
          <a:xfrm>
            <a:off x="795600" y="4325040"/>
            <a:ext cx="602280" cy="60228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589" name="Image 3" descr="assets/icons/lock_white.png"/>
          <p:cNvPicPr/>
          <p:nvPr/>
        </p:nvPicPr>
        <p:blipFill>
          <a:blip r:embed="rId4"/>
          <a:stretch/>
        </p:blipFill>
        <p:spPr>
          <a:xfrm>
            <a:off x="946440" y="447588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0" name="Text 17"/>
          <p:cNvSpPr/>
          <p:nvPr/>
        </p:nvSpPr>
        <p:spPr>
          <a:xfrm>
            <a:off x="1499760" y="4352400"/>
            <a:ext cx="2422080" cy="56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5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Dependencia de infraestructura Esri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1" name="Text 18"/>
          <p:cNvSpPr/>
          <p:nvPr/>
        </p:nvSpPr>
        <p:spPr>
          <a:xfrm>
            <a:off x="951120" y="5065920"/>
            <a:ext cx="2796840" cy="931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Los mapas dependen de los servidores de Esri. Si la capa pierde permisos, el mapa deja de funcionar.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2" name="Shape 19"/>
          <p:cNvSpPr/>
          <p:nvPr/>
        </p:nvSpPr>
        <p:spPr>
          <a:xfrm>
            <a:off x="4312800" y="4114800"/>
            <a:ext cx="3565080" cy="1992240"/>
          </a:xfrm>
          <a:prstGeom prst="roundRect">
            <a:avLst>
              <a:gd name="adj" fmla="val 4587"/>
            </a:avLst>
          </a:prstGeom>
          <a:solidFill>
            <a:srgbClr val="fbede0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3" name="Shape 20"/>
          <p:cNvSpPr/>
          <p:nvPr/>
        </p:nvSpPr>
        <p:spPr>
          <a:xfrm>
            <a:off x="4541400" y="4325040"/>
            <a:ext cx="602280" cy="60228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594" name="Image 4" descr="assets/icons/penRuler_white.png"/>
          <p:cNvPicPr/>
          <p:nvPr/>
        </p:nvPicPr>
        <p:blipFill>
          <a:blip r:embed="rId5"/>
          <a:stretch/>
        </p:blipFill>
        <p:spPr>
          <a:xfrm>
            <a:off x="4692240" y="447588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5" name="Text 21"/>
          <p:cNvSpPr/>
          <p:nvPr/>
        </p:nvSpPr>
        <p:spPr>
          <a:xfrm>
            <a:off x="5245560" y="4352400"/>
            <a:ext cx="2422080" cy="56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5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Curva de aprendizaje GIS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6" name="Text 22"/>
          <p:cNvSpPr/>
          <p:nvPr/>
        </p:nvSpPr>
        <p:spPr>
          <a:xfrm>
            <a:off x="4696920" y="5065920"/>
            <a:ext cx="2796840" cy="931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La potencia real (WebMaps coreografiados, sidecar multicapa) requiere conocer ArcGIS Online.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7" name="Shape 23"/>
          <p:cNvSpPr/>
          <p:nvPr/>
        </p:nvSpPr>
        <p:spPr>
          <a:xfrm>
            <a:off x="8058600" y="4114800"/>
            <a:ext cx="3565080" cy="1992240"/>
          </a:xfrm>
          <a:prstGeom prst="roundRect">
            <a:avLst>
              <a:gd name="adj" fmla="val 4587"/>
            </a:avLst>
          </a:prstGeom>
          <a:solidFill>
            <a:srgbClr val="fbede0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8" name="Shape 24"/>
          <p:cNvSpPr/>
          <p:nvPr/>
        </p:nvSpPr>
        <p:spPr>
          <a:xfrm>
            <a:off x="8287200" y="4325040"/>
            <a:ext cx="602280" cy="60228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599" name="Image 5" descr="assets/icons/language_white.png"/>
          <p:cNvPicPr/>
          <p:nvPr/>
        </p:nvPicPr>
        <p:blipFill>
          <a:blip r:embed="rId6"/>
          <a:stretch/>
        </p:blipFill>
        <p:spPr>
          <a:xfrm>
            <a:off x="8438040" y="447588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0" name="Text 25"/>
          <p:cNvSpPr/>
          <p:nvPr/>
        </p:nvSpPr>
        <p:spPr>
          <a:xfrm>
            <a:off x="8991360" y="4352400"/>
            <a:ext cx="2422080" cy="56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5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Analytics limitados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01" name="Text 26"/>
          <p:cNvSpPr/>
          <p:nvPr/>
        </p:nvSpPr>
        <p:spPr>
          <a:xfrm>
            <a:off x="8442720" y="5065920"/>
            <a:ext cx="2796840" cy="931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spcBef>
                <a:spcPts val="1191"/>
              </a:spcBef>
              <a:spcAft>
                <a:spcPts val="992"/>
              </a:spcAft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La pestaña Insights ofrece métricas básicas (visitas totales y tiempo medio de lectura), pero sin segmentación por origen de tráfico, sin comparación entre períodos ni integración con Google Analytics 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02" name="Text 27"/>
          <p:cNvSpPr/>
          <p:nvPr/>
        </p:nvSpPr>
        <p:spPr>
          <a:xfrm>
            <a:off x="567000" y="6519600"/>
            <a:ext cx="100508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Storytelling agnóstico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03" name="Text 28"/>
          <p:cNvSpPr/>
          <p:nvPr/>
        </p:nvSpPr>
        <p:spPr>
          <a:xfrm>
            <a:off x="10618920" y="6519600"/>
            <a:ext cx="100476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14  /  17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Text 0"/>
          <p:cNvSpPr/>
          <p:nvPr/>
        </p:nvSpPr>
        <p:spPr>
          <a:xfrm>
            <a:off x="567000" y="502920"/>
            <a:ext cx="1105668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PARA SEGUIR APRENDIENDO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05" name="Text 1"/>
          <p:cNvSpPr/>
          <p:nvPr/>
        </p:nvSpPr>
        <p:spPr>
          <a:xfrm>
            <a:off x="567000" y="841320"/>
            <a:ext cx="11056680" cy="65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Recursos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06" name="Shape 2"/>
          <p:cNvSpPr/>
          <p:nvPr/>
        </p:nvSpPr>
        <p:spPr>
          <a:xfrm>
            <a:off x="567000" y="1737360"/>
            <a:ext cx="5466960" cy="1059480"/>
          </a:xfrm>
          <a:prstGeom prst="roundRect">
            <a:avLst>
              <a:gd name="adj" fmla="val 862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07" name="Shape 3"/>
          <p:cNvSpPr/>
          <p:nvPr/>
        </p:nvSpPr>
        <p:spPr>
          <a:xfrm>
            <a:off x="786240" y="1956960"/>
            <a:ext cx="620640" cy="6206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608" name="Image 0" descr="assets/icons/globeBlock_white.png"/>
          <p:cNvPicPr/>
          <p:nvPr/>
        </p:nvPicPr>
        <p:blipFill>
          <a:blip r:embed="rId1"/>
          <a:stretch/>
        </p:blipFill>
        <p:spPr>
          <a:xfrm>
            <a:off x="941760" y="2112120"/>
            <a:ext cx="309960" cy="30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9" name="Text 4"/>
          <p:cNvSpPr/>
          <p:nvPr/>
        </p:nvSpPr>
        <p:spPr>
          <a:xfrm>
            <a:off x="1554480" y="1901880"/>
            <a:ext cx="4278240" cy="40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050" spc="9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EDITOR   </a:t>
            </a:r>
            <a:r>
              <a:rPr b="1" lang="en-US" sz="13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storymaps.arcgis.com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0" name="Text 5"/>
          <p:cNvSpPr/>
          <p:nvPr/>
        </p:nvSpPr>
        <p:spPr>
          <a:xfrm>
            <a:off x="1554480" y="2304360"/>
            <a:ext cx="425988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Acceso al constructor. Cuenta gratuita.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1" name="Shape 6"/>
          <p:cNvSpPr/>
          <p:nvPr/>
        </p:nvSpPr>
        <p:spPr>
          <a:xfrm>
            <a:off x="6156720" y="1737360"/>
            <a:ext cx="5466960" cy="1059480"/>
          </a:xfrm>
          <a:prstGeom prst="roundRect">
            <a:avLst>
              <a:gd name="adj" fmla="val 862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2" name="Shape 7"/>
          <p:cNvSpPr/>
          <p:nvPr/>
        </p:nvSpPr>
        <p:spPr>
          <a:xfrm>
            <a:off x="6375960" y="1956960"/>
            <a:ext cx="620640" cy="6206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613" name="Image 1" descr="assets/icons/globeBlock_white.png"/>
          <p:cNvPicPr/>
          <p:nvPr/>
        </p:nvPicPr>
        <p:blipFill>
          <a:blip r:embed="rId2"/>
          <a:stretch/>
        </p:blipFill>
        <p:spPr>
          <a:xfrm>
            <a:off x="6531480" y="2112120"/>
            <a:ext cx="309960" cy="30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4" name="Text 8"/>
          <p:cNvSpPr/>
          <p:nvPr/>
        </p:nvSpPr>
        <p:spPr>
          <a:xfrm>
            <a:off x="7144200" y="1901880"/>
            <a:ext cx="4278240" cy="40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050" spc="9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GALERÍA   </a:t>
            </a:r>
            <a:r>
              <a:rPr b="1" lang="en-US" sz="13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storymaps.arcgis.com/gallery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5" name="Text 9"/>
          <p:cNvSpPr/>
          <p:nvPr/>
        </p:nvSpPr>
        <p:spPr>
          <a:xfrm>
            <a:off x="7144200" y="2304360"/>
            <a:ext cx="425988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Historias publicadas por la comunidad global.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6" name="Shape 10"/>
          <p:cNvSpPr/>
          <p:nvPr/>
        </p:nvSpPr>
        <p:spPr>
          <a:xfrm>
            <a:off x="567000" y="2926080"/>
            <a:ext cx="5466960" cy="1059480"/>
          </a:xfrm>
          <a:prstGeom prst="roundRect">
            <a:avLst>
              <a:gd name="adj" fmla="val 862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7" name="Shape 11"/>
          <p:cNvSpPr/>
          <p:nvPr/>
        </p:nvSpPr>
        <p:spPr>
          <a:xfrm>
            <a:off x="786240" y="3145680"/>
            <a:ext cx="620640" cy="6206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618" name="Image 2" descr="assets/icons/globeBlock_white.png"/>
          <p:cNvPicPr/>
          <p:nvPr/>
        </p:nvPicPr>
        <p:blipFill>
          <a:blip r:embed="rId3"/>
          <a:stretch/>
        </p:blipFill>
        <p:spPr>
          <a:xfrm>
            <a:off x="941760" y="3300840"/>
            <a:ext cx="309960" cy="30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9" name="Text 12"/>
          <p:cNvSpPr/>
          <p:nvPr/>
        </p:nvSpPr>
        <p:spPr>
          <a:xfrm>
            <a:off x="1554480" y="3090600"/>
            <a:ext cx="4278240" cy="40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050" spc="9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NOVEDADES   </a:t>
            </a:r>
            <a:r>
              <a:rPr b="1" lang="en-US" sz="13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esri.com/arcgis-blog → StoryMaps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0" name="Text 13"/>
          <p:cNvSpPr/>
          <p:nvPr/>
        </p:nvSpPr>
        <p:spPr>
          <a:xfrm>
            <a:off x="1554480" y="3493080"/>
            <a:ext cx="425988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Blog mensual de actualizaciones de Esri.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1" name="Shape 14"/>
          <p:cNvSpPr/>
          <p:nvPr/>
        </p:nvSpPr>
        <p:spPr>
          <a:xfrm>
            <a:off x="6156720" y="2926080"/>
            <a:ext cx="5466960" cy="1059480"/>
          </a:xfrm>
          <a:prstGeom prst="roundRect">
            <a:avLst>
              <a:gd name="adj" fmla="val 862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2" name="Shape 15"/>
          <p:cNvSpPr/>
          <p:nvPr/>
        </p:nvSpPr>
        <p:spPr>
          <a:xfrm>
            <a:off x="6375960" y="3145680"/>
            <a:ext cx="620640" cy="6206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623" name="Image 3" descr="assets/icons/globeBlock_white.png"/>
          <p:cNvPicPr/>
          <p:nvPr/>
        </p:nvPicPr>
        <p:blipFill>
          <a:blip r:embed="rId4"/>
          <a:stretch/>
        </p:blipFill>
        <p:spPr>
          <a:xfrm>
            <a:off x="6531480" y="3300840"/>
            <a:ext cx="309960" cy="30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4" name="Text 16"/>
          <p:cNvSpPr/>
          <p:nvPr/>
        </p:nvSpPr>
        <p:spPr>
          <a:xfrm>
            <a:off x="7144200" y="3090600"/>
            <a:ext cx="4278240" cy="40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050" spc="9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TUTORIAL OFICIAL   </a:t>
            </a:r>
            <a:r>
              <a:rPr b="1" lang="en-US" sz="13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learn.arcgis.com → Get started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5" name="Text 17"/>
          <p:cNvSpPr/>
          <p:nvPr/>
        </p:nvSpPr>
        <p:spPr>
          <a:xfrm>
            <a:off x="7144200" y="3493080"/>
            <a:ext cx="425988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Caso práctico paso a paso (volcán Guatemala).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6" name="Shape 18"/>
          <p:cNvSpPr/>
          <p:nvPr/>
        </p:nvSpPr>
        <p:spPr>
          <a:xfrm>
            <a:off x="567000" y="4114800"/>
            <a:ext cx="5466960" cy="1059480"/>
          </a:xfrm>
          <a:prstGeom prst="roundRect">
            <a:avLst>
              <a:gd name="adj" fmla="val 862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7" name="Shape 19"/>
          <p:cNvSpPr/>
          <p:nvPr/>
        </p:nvSpPr>
        <p:spPr>
          <a:xfrm>
            <a:off x="786240" y="4334400"/>
            <a:ext cx="620640" cy="6206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628" name="Image 4" descr="assets/icons/link_white.png"/>
          <p:cNvPicPr/>
          <p:nvPr/>
        </p:nvPicPr>
        <p:blipFill>
          <a:blip r:embed="rId5"/>
          <a:stretch/>
        </p:blipFill>
        <p:spPr>
          <a:xfrm>
            <a:off x="941760" y="4489560"/>
            <a:ext cx="309960" cy="30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9" name="Text 20"/>
          <p:cNvSpPr/>
          <p:nvPr/>
        </p:nvSpPr>
        <p:spPr>
          <a:xfrm>
            <a:off x="1554480" y="4279320"/>
            <a:ext cx="4278240" cy="40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050" spc="99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SHORTHAND   </a:t>
            </a:r>
            <a:r>
              <a:rPr b="1" lang="en-US" sz="13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shorthand.com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0" name="Text 21"/>
          <p:cNvSpPr/>
          <p:nvPr/>
        </p:nvSpPr>
        <p:spPr>
          <a:xfrm>
            <a:off x="1554480" y="4681800"/>
            <a:ext cx="425988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Referencia de storytelling editorial premium.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1" name="Shape 22"/>
          <p:cNvSpPr/>
          <p:nvPr/>
        </p:nvSpPr>
        <p:spPr>
          <a:xfrm>
            <a:off x="6156720" y="4114800"/>
            <a:ext cx="5466960" cy="1059480"/>
          </a:xfrm>
          <a:prstGeom prst="roundRect">
            <a:avLst>
              <a:gd name="adj" fmla="val 862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2" name="Shape 23"/>
          <p:cNvSpPr/>
          <p:nvPr/>
        </p:nvSpPr>
        <p:spPr>
          <a:xfrm>
            <a:off x="6375960" y="4334400"/>
            <a:ext cx="620640" cy="6206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633" name="Image 5" descr="assets/icons/link_white.png"/>
          <p:cNvPicPr/>
          <p:nvPr/>
        </p:nvPicPr>
        <p:blipFill>
          <a:blip r:embed="rId6"/>
          <a:stretch/>
        </p:blipFill>
        <p:spPr>
          <a:xfrm>
            <a:off x="6531480" y="4489560"/>
            <a:ext cx="309960" cy="30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4" name="Text 24"/>
          <p:cNvSpPr/>
          <p:nvPr/>
        </p:nvSpPr>
        <p:spPr>
          <a:xfrm>
            <a:off x="7144200" y="4279320"/>
            <a:ext cx="4278240" cy="40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050" spc="99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FLOURISH   </a:t>
            </a:r>
            <a:r>
              <a:rPr b="1" lang="en-US" sz="13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flourish.studio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5" name="Text 25"/>
          <p:cNvSpPr/>
          <p:nvPr/>
        </p:nvSpPr>
        <p:spPr>
          <a:xfrm>
            <a:off x="7144200" y="4681800"/>
            <a:ext cx="425988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Gráficos interactivos embedibles en cualquier web.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6" name="Shape 26"/>
          <p:cNvSpPr/>
          <p:nvPr/>
        </p:nvSpPr>
        <p:spPr>
          <a:xfrm>
            <a:off x="567000" y="5303520"/>
            <a:ext cx="5466960" cy="1059480"/>
          </a:xfrm>
          <a:prstGeom prst="roundRect">
            <a:avLst>
              <a:gd name="adj" fmla="val 862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7" name="Shape 27"/>
          <p:cNvSpPr/>
          <p:nvPr/>
        </p:nvSpPr>
        <p:spPr>
          <a:xfrm>
            <a:off x="786240" y="5523120"/>
            <a:ext cx="620640" cy="6206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638" name="Image 6" descr="assets/icons/link_white.png"/>
          <p:cNvPicPr/>
          <p:nvPr/>
        </p:nvPicPr>
        <p:blipFill>
          <a:blip r:embed="rId7"/>
          <a:stretch/>
        </p:blipFill>
        <p:spPr>
          <a:xfrm>
            <a:off x="941760" y="5678280"/>
            <a:ext cx="309960" cy="30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9" name="Text 28"/>
          <p:cNvSpPr/>
          <p:nvPr/>
        </p:nvSpPr>
        <p:spPr>
          <a:xfrm>
            <a:off x="1554480" y="5468040"/>
            <a:ext cx="4278240" cy="40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050" spc="99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DATAWRAPPER   </a:t>
            </a:r>
            <a:r>
              <a:rPr b="1" lang="en-US" sz="13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datawrapper.de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40" name="Text 29"/>
          <p:cNvSpPr/>
          <p:nvPr/>
        </p:nvSpPr>
        <p:spPr>
          <a:xfrm>
            <a:off x="1554480" y="5870520"/>
            <a:ext cx="425988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Charts para periodismo, ligeros y responsive.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41" name="Shape 30"/>
          <p:cNvSpPr/>
          <p:nvPr/>
        </p:nvSpPr>
        <p:spPr>
          <a:xfrm>
            <a:off x="6156720" y="5303520"/>
            <a:ext cx="5466960" cy="1059480"/>
          </a:xfrm>
          <a:prstGeom prst="roundRect">
            <a:avLst>
              <a:gd name="adj" fmla="val 862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42" name="Shape 31"/>
          <p:cNvSpPr/>
          <p:nvPr/>
        </p:nvSpPr>
        <p:spPr>
          <a:xfrm>
            <a:off x="6375960" y="5523120"/>
            <a:ext cx="620640" cy="6206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643" name="Image 7" descr="assets/icons/link_white.png"/>
          <p:cNvPicPr/>
          <p:nvPr/>
        </p:nvPicPr>
        <p:blipFill>
          <a:blip r:embed="rId8"/>
          <a:stretch/>
        </p:blipFill>
        <p:spPr>
          <a:xfrm>
            <a:off x="6531480" y="5678280"/>
            <a:ext cx="309960" cy="30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4" name="Text 32"/>
          <p:cNvSpPr/>
          <p:nvPr/>
        </p:nvSpPr>
        <p:spPr>
          <a:xfrm>
            <a:off x="7144200" y="5468040"/>
            <a:ext cx="4278240" cy="40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050" spc="99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KNIGHTLAB   </a:t>
            </a:r>
            <a:r>
              <a:rPr b="1" lang="en-US" sz="13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storymap.knightlab.com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45" name="Text 33"/>
          <p:cNvSpPr/>
          <p:nvPr/>
        </p:nvSpPr>
        <p:spPr>
          <a:xfrm>
            <a:off x="7144200" y="5870520"/>
            <a:ext cx="425988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StoryMapJS open-source para casos simples.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46" name="Text 34"/>
          <p:cNvSpPr/>
          <p:nvPr/>
        </p:nvSpPr>
        <p:spPr>
          <a:xfrm>
            <a:off x="567000" y="6519600"/>
            <a:ext cx="100508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Storytelling agnóstico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47" name="Text 35"/>
          <p:cNvSpPr/>
          <p:nvPr/>
        </p:nvSpPr>
        <p:spPr>
          <a:xfrm>
            <a:off x="10618920" y="6519600"/>
            <a:ext cx="100476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15  /  17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Text 0"/>
          <p:cNvSpPr/>
          <p:nvPr/>
        </p:nvSpPr>
        <p:spPr>
          <a:xfrm>
            <a:off x="567000" y="1005840"/>
            <a:ext cx="1105668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CONCLUSIÓN</a:t>
            </a:r>
            <a:endParaRPr b="0" lang="es-ES" sz="115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49" name="Text 1"/>
          <p:cNvSpPr/>
          <p:nvPr/>
        </p:nvSpPr>
        <p:spPr>
          <a:xfrm>
            <a:off x="567000" y="1463040"/>
            <a:ext cx="10514520" cy="730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8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No existe la herramienta perfecta.</a:t>
            </a:r>
            <a:endParaRPr b="0" lang="es-ES" sz="3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50" name="Text 2"/>
          <p:cNvSpPr/>
          <p:nvPr/>
        </p:nvSpPr>
        <p:spPr>
          <a:xfrm>
            <a:off x="567000" y="2286000"/>
            <a:ext cx="10514520" cy="730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4000"/>
              </a:lnSpc>
              <a:tabLst>
                <a:tab algn="l" pos="0"/>
              </a:tabLst>
            </a:pPr>
            <a:r>
              <a:rPr b="0" i="1" lang="en-US" sz="2100" strike="noStrike" u="none">
                <a:solidFill>
                  <a:srgbClr val="e2e7e4"/>
                </a:solidFill>
                <a:effectLst/>
                <a:uFillTx/>
                <a:latin typeface="Cambria"/>
                <a:ea typeface="Cambria"/>
              </a:rPr>
              <a:t>Pero para historias con datos geoespaciales, </a:t>
            </a:r>
            <a:r>
              <a:rPr b="0" i="1" lang="en-US" sz="2100" strike="noStrike" u="none">
                <a:solidFill>
                  <a:srgbClr val="27c2a2"/>
                </a:solidFill>
                <a:effectLst/>
                <a:uFillTx/>
                <a:latin typeface="Cambria"/>
                <a:ea typeface="Cambria"/>
              </a:rPr>
              <a:t>ArcGIS StoryMaps es la opción más completa.</a:t>
            </a:r>
            <a:endParaRPr b="0" lang="es-ES" sz="21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51" name="Shape 3"/>
          <p:cNvSpPr/>
          <p:nvPr/>
        </p:nvSpPr>
        <p:spPr>
          <a:xfrm>
            <a:off x="567000" y="3429000"/>
            <a:ext cx="3528360" cy="1096200"/>
          </a:xfrm>
          <a:prstGeom prst="roundRect">
            <a:avLst>
              <a:gd name="adj" fmla="val 10000"/>
            </a:avLst>
          </a:prstGeom>
          <a:solidFill>
            <a:srgbClr val="0b1714">
              <a:alpha val="78000"/>
            </a:srgbClr>
          </a:solidFill>
          <a:ln w="9525">
            <a:solidFill>
              <a:srgbClr val="27c2a2">
                <a:alpha val="55000"/>
              </a:srgb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52" name="Shape 4"/>
          <p:cNvSpPr/>
          <p:nvPr/>
        </p:nvSpPr>
        <p:spPr>
          <a:xfrm>
            <a:off x="850320" y="3694320"/>
            <a:ext cx="565920" cy="5659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653" name="Image 0" descr="assets/icons/mapLoc_white.png"/>
          <p:cNvPicPr/>
          <p:nvPr/>
        </p:nvPicPr>
        <p:blipFill>
          <a:blip r:embed="rId2"/>
          <a:stretch/>
        </p:blipFill>
        <p:spPr>
          <a:xfrm>
            <a:off x="992160" y="3835800"/>
            <a:ext cx="282240" cy="282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4" name="Text 5"/>
          <p:cNvSpPr/>
          <p:nvPr/>
        </p:nvSpPr>
        <p:spPr>
          <a:xfrm>
            <a:off x="1527120" y="3429000"/>
            <a:ext cx="2385360" cy="109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Mapa nativo + narrativa</a:t>
            </a:r>
            <a:endParaRPr b="0" lang="es-ES" sz="1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55" name="Shape 6"/>
          <p:cNvSpPr/>
          <p:nvPr/>
        </p:nvSpPr>
        <p:spPr>
          <a:xfrm>
            <a:off x="4331160" y="3429000"/>
            <a:ext cx="3528360" cy="1096200"/>
          </a:xfrm>
          <a:prstGeom prst="roundRect">
            <a:avLst>
              <a:gd name="adj" fmla="val 10000"/>
            </a:avLst>
          </a:prstGeom>
          <a:solidFill>
            <a:srgbClr val="0b1714">
              <a:alpha val="78000"/>
            </a:srgbClr>
          </a:solidFill>
          <a:ln w="9525">
            <a:solidFill>
              <a:srgbClr val="27c2a2">
                <a:alpha val="55000"/>
              </a:srgb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56" name="Shape 7"/>
          <p:cNvSpPr/>
          <p:nvPr/>
        </p:nvSpPr>
        <p:spPr>
          <a:xfrm>
            <a:off x="4614480" y="3694320"/>
            <a:ext cx="565920" cy="56592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657" name="Image 1" descr="assets/icons/arrowsRotate_white.png"/>
          <p:cNvPicPr/>
          <p:nvPr/>
        </p:nvPicPr>
        <p:blipFill>
          <a:blip r:embed="rId3"/>
          <a:stretch/>
        </p:blipFill>
        <p:spPr>
          <a:xfrm>
            <a:off x="4756320" y="3835800"/>
            <a:ext cx="282240" cy="282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8" name="Text 8"/>
          <p:cNvSpPr/>
          <p:nvPr/>
        </p:nvSpPr>
        <p:spPr>
          <a:xfrm>
            <a:off x="5291280" y="3429000"/>
            <a:ext cx="2385360" cy="109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Datos GIS en vivo</a:t>
            </a:r>
            <a:endParaRPr b="0" lang="es-ES" sz="1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59" name="Shape 9"/>
          <p:cNvSpPr/>
          <p:nvPr/>
        </p:nvSpPr>
        <p:spPr>
          <a:xfrm>
            <a:off x="8095320" y="3429000"/>
            <a:ext cx="3528360" cy="1096200"/>
          </a:xfrm>
          <a:prstGeom prst="roundRect">
            <a:avLst>
              <a:gd name="adj" fmla="val 10000"/>
            </a:avLst>
          </a:prstGeom>
          <a:solidFill>
            <a:srgbClr val="0b1714">
              <a:alpha val="78000"/>
            </a:srgbClr>
          </a:solidFill>
          <a:ln w="9525">
            <a:solidFill>
              <a:srgbClr val="27c2a2">
                <a:alpha val="55000"/>
              </a:srgb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60" name="Shape 10"/>
          <p:cNvSpPr/>
          <p:nvPr/>
        </p:nvSpPr>
        <p:spPr>
          <a:xfrm>
            <a:off x="8378640" y="3694320"/>
            <a:ext cx="565920" cy="5659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661" name="Image 2" descr="assets/icons/euro_white.png"/>
          <p:cNvPicPr/>
          <p:nvPr/>
        </p:nvPicPr>
        <p:blipFill>
          <a:blip r:embed="rId4"/>
          <a:stretch/>
        </p:blipFill>
        <p:spPr>
          <a:xfrm>
            <a:off x="8520480" y="3835800"/>
            <a:ext cx="282240" cy="282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2" name="Text 11"/>
          <p:cNvSpPr/>
          <p:nvPr/>
        </p:nvSpPr>
        <p:spPr>
          <a:xfrm>
            <a:off x="9055440" y="3429000"/>
            <a:ext cx="2385360" cy="109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Gratuito para empezar</a:t>
            </a:r>
            <a:endParaRPr b="0" lang="es-ES" sz="1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63" name="Text 12"/>
          <p:cNvSpPr/>
          <p:nvPr/>
        </p:nvSpPr>
        <p:spPr>
          <a:xfrm>
            <a:off x="567000" y="4892040"/>
            <a:ext cx="106059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350" strike="noStrike" u="none">
                <a:solidFill>
                  <a:srgbClr val="cbd8d2"/>
                </a:solidFill>
                <a:effectLst/>
                <a:uFillTx/>
                <a:latin typeface="Calibri"/>
                <a:ea typeface="Calibri"/>
              </a:rPr>
              <a:t>Y si en un proyecto necesitas Flourish o Shorthand, puedes embeber su contenido directamente en la Story.</a:t>
            </a:r>
            <a:endParaRPr b="0" lang="es-ES" sz="135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64" name="Text 13"/>
          <p:cNvSpPr/>
          <p:nvPr/>
        </p:nvSpPr>
        <p:spPr>
          <a:xfrm>
            <a:off x="567000" y="6519600"/>
            <a:ext cx="100508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Storytelling agnóstico   ·   CNTG 2026   ·   Nuria Muñoz   ·   BTODigital</a:t>
            </a:r>
            <a:endParaRPr b="0" lang="es-ES" sz="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65" name="Text 14"/>
          <p:cNvSpPr/>
          <p:nvPr/>
        </p:nvSpPr>
        <p:spPr>
          <a:xfrm>
            <a:off x="10618920" y="6519600"/>
            <a:ext cx="100476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16  /  17</a:t>
            </a:r>
            <a:endParaRPr b="0" lang="es-ES" sz="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Text 0"/>
          <p:cNvSpPr/>
          <p:nvPr/>
        </p:nvSpPr>
        <p:spPr>
          <a:xfrm>
            <a:off x="0" y="1920240"/>
            <a:ext cx="12190680" cy="30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50" spc="34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STORYTELLING AGNÓSTICO</a:t>
            </a:r>
            <a:endParaRPr b="0" lang="es-ES" sz="125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67" name="Text 1"/>
          <p:cNvSpPr/>
          <p:nvPr/>
        </p:nvSpPr>
        <p:spPr>
          <a:xfrm>
            <a:off x="0" y="2395800"/>
            <a:ext cx="1219068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i="1" lang="en-US" sz="6800" strike="noStrike" u="none">
                <a:solidFill>
                  <a:srgbClr val="ffffff"/>
                </a:solidFill>
                <a:effectLst/>
                <a:uFillTx/>
                <a:latin typeface="Cambria"/>
                <a:ea typeface="Cambria"/>
              </a:rPr>
              <a:t>¡Gracias!</a:t>
            </a:r>
            <a:endParaRPr b="0" lang="es-ES" sz="6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68" name="Text 2"/>
          <p:cNvSpPr/>
          <p:nvPr/>
        </p:nvSpPr>
        <p:spPr>
          <a:xfrm>
            <a:off x="0" y="3611880"/>
            <a:ext cx="1219068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500" strike="noStrike" u="none">
                <a:solidFill>
                  <a:srgbClr val="e2e7e4"/>
                </a:solidFill>
                <a:effectLst/>
                <a:uFillTx/>
                <a:latin typeface="Calibri"/>
                <a:ea typeface="Calibri"/>
              </a:rPr>
              <a:t>Una elección informada · la herramienta al servicio de la historia</a:t>
            </a:r>
            <a:endParaRPr b="0" lang="es-ES" sz="1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69" name="Shape 3"/>
          <p:cNvSpPr/>
          <p:nvPr/>
        </p:nvSpPr>
        <p:spPr>
          <a:xfrm>
            <a:off x="3878280" y="4434840"/>
            <a:ext cx="4433760" cy="675720"/>
          </a:xfrm>
          <a:prstGeom prst="roundRect">
            <a:avLst>
              <a:gd name="adj" fmla="val 50000"/>
            </a:avLst>
          </a:prstGeom>
          <a:solidFill>
            <a:srgbClr val="e8731c"/>
          </a:solidFill>
          <a:ln w="0">
            <a:noFill/>
          </a:ln>
          <a:effectLst>
            <a:outerShdw algn="bl" blurRad="127080" dir="5400000" dist="3816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70" name="Shape 4"/>
          <p:cNvSpPr/>
          <p:nvPr/>
        </p:nvSpPr>
        <p:spPr>
          <a:xfrm>
            <a:off x="4152600" y="4590360"/>
            <a:ext cx="364680" cy="364680"/>
          </a:xfrm>
          <a:prstGeom prst="ellipse">
            <a:avLst/>
          </a:prstGeom>
          <a:solidFill>
            <a:srgbClr val="b8530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671" name="Image 0" descr="assets/icons/envelope_white.png"/>
          <p:cNvPicPr/>
          <p:nvPr/>
        </p:nvPicPr>
        <p:blipFill>
          <a:blip r:embed="rId2"/>
          <a:stretch/>
        </p:blipFill>
        <p:spPr>
          <a:xfrm>
            <a:off x="4244040" y="4681800"/>
            <a:ext cx="181800" cy="181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2" name="Text 5"/>
          <p:cNvSpPr/>
          <p:nvPr/>
        </p:nvSpPr>
        <p:spPr>
          <a:xfrm>
            <a:off x="4628160" y="4434840"/>
            <a:ext cx="3519360" cy="675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nuriamunozgonzalez@gmail.com</a:t>
            </a:r>
            <a:endParaRPr b="0" lang="es-ES" sz="17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73" name="Text 6"/>
          <p:cNvSpPr/>
          <p:nvPr/>
        </p:nvSpPr>
        <p:spPr>
          <a:xfrm>
            <a:off x="0" y="5413320"/>
            <a:ext cx="12190680" cy="30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250" spc="79" strike="noStrike" u="none">
                <a:solidFill>
                  <a:srgbClr val="c4cbc8"/>
                </a:solidFill>
                <a:effectLst/>
                <a:uFillTx/>
                <a:latin typeface="Calibri"/>
                <a:ea typeface="Calibri"/>
              </a:rPr>
              <a:t>Nuria Muñoz   ·   BTODigital</a:t>
            </a:r>
            <a:endParaRPr b="0" lang="es-ES" sz="125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0"/>
          <p:cNvSpPr/>
          <p:nvPr/>
        </p:nvSpPr>
        <p:spPr>
          <a:xfrm>
            <a:off x="567000" y="502920"/>
            <a:ext cx="1105668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LO QUE VEREMOS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" name="Text 1"/>
          <p:cNvSpPr/>
          <p:nvPr/>
        </p:nvSpPr>
        <p:spPr>
          <a:xfrm>
            <a:off x="567000" y="841320"/>
            <a:ext cx="11056680" cy="65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Agenda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" name="Shape 2"/>
          <p:cNvSpPr/>
          <p:nvPr/>
        </p:nvSpPr>
        <p:spPr>
          <a:xfrm>
            <a:off x="567000" y="1874520"/>
            <a:ext cx="5466960" cy="1096200"/>
          </a:xfrm>
          <a:prstGeom prst="roundRect">
            <a:avLst>
              <a:gd name="adj" fmla="val 8333"/>
            </a:avLst>
          </a:prstGeom>
          <a:solidFill>
            <a:srgbClr val="eff3f1"/>
          </a:solidFill>
          <a:ln w="0">
            <a:noFill/>
          </a:ln>
          <a:effectLst>
            <a:outerShdw algn="bl" blurRad="101520" dir="5400000" dist="38160" rotWithShape="0">
              <a:srgbClr val="8f9895">
                <a:alpha val="22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" name="Shape 3"/>
          <p:cNvSpPr/>
          <p:nvPr/>
        </p:nvSpPr>
        <p:spPr>
          <a:xfrm>
            <a:off x="841320" y="2094120"/>
            <a:ext cx="657360" cy="65736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6" name="Text 4"/>
          <p:cNvSpPr/>
          <p:nvPr/>
        </p:nvSpPr>
        <p:spPr>
          <a:xfrm>
            <a:off x="841320" y="2094120"/>
            <a:ext cx="657360" cy="65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6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01</a:t>
            </a:r>
            <a:endParaRPr b="0" lang="es-ES" sz="166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" name="Text 5"/>
          <p:cNvSpPr/>
          <p:nvPr/>
        </p:nvSpPr>
        <p:spPr>
          <a:xfrm>
            <a:off x="1682640" y="2020680"/>
            <a:ext cx="4141080" cy="803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2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¿Qué es el storytelling digital?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" name="Shape 6"/>
          <p:cNvSpPr/>
          <p:nvPr/>
        </p:nvSpPr>
        <p:spPr>
          <a:xfrm>
            <a:off x="6156720" y="1874520"/>
            <a:ext cx="5466960" cy="1096200"/>
          </a:xfrm>
          <a:prstGeom prst="roundRect">
            <a:avLst>
              <a:gd name="adj" fmla="val 8333"/>
            </a:avLst>
          </a:prstGeom>
          <a:solidFill>
            <a:srgbClr val="eff3f1"/>
          </a:solidFill>
          <a:ln w="0">
            <a:noFill/>
          </a:ln>
          <a:effectLst>
            <a:outerShdw algn="bl" blurRad="1290319920" dist="483869880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" name="Shape 7"/>
          <p:cNvSpPr/>
          <p:nvPr/>
        </p:nvSpPr>
        <p:spPr>
          <a:xfrm>
            <a:off x="6431040" y="2094120"/>
            <a:ext cx="657360" cy="65736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" name="Text 8"/>
          <p:cNvSpPr/>
          <p:nvPr/>
        </p:nvSpPr>
        <p:spPr>
          <a:xfrm>
            <a:off x="6431040" y="2094120"/>
            <a:ext cx="657360" cy="65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6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02</a:t>
            </a:r>
            <a:endParaRPr b="0" lang="es-ES" sz="166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" name="Text 9"/>
          <p:cNvSpPr/>
          <p:nvPr/>
        </p:nvSpPr>
        <p:spPr>
          <a:xfrm>
            <a:off x="7272360" y="2020680"/>
            <a:ext cx="4141080" cy="803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2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El paisaje de herramientas: una visión agnóstica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" name="Shape 10"/>
          <p:cNvSpPr/>
          <p:nvPr/>
        </p:nvSpPr>
        <p:spPr>
          <a:xfrm>
            <a:off x="567000" y="3173040"/>
            <a:ext cx="5466960" cy="1096200"/>
          </a:xfrm>
          <a:prstGeom prst="roundRect">
            <a:avLst>
              <a:gd name="adj" fmla="val 833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" name="Shape 11"/>
          <p:cNvSpPr/>
          <p:nvPr/>
        </p:nvSpPr>
        <p:spPr>
          <a:xfrm>
            <a:off x="841320" y="3392280"/>
            <a:ext cx="657360" cy="65736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" name="Text 12"/>
          <p:cNvSpPr/>
          <p:nvPr/>
        </p:nvSpPr>
        <p:spPr>
          <a:xfrm>
            <a:off x="841320" y="3392280"/>
            <a:ext cx="657360" cy="65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6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03</a:t>
            </a:r>
            <a:endParaRPr b="0" lang="es-ES" sz="166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" name="Text 13"/>
          <p:cNvSpPr/>
          <p:nvPr/>
        </p:nvSpPr>
        <p:spPr>
          <a:xfrm>
            <a:off x="1682640" y="3319200"/>
            <a:ext cx="4141080" cy="803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2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Comparativa: 7 herramientas, 8 criterios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" name="Shape 14"/>
          <p:cNvSpPr/>
          <p:nvPr/>
        </p:nvSpPr>
        <p:spPr>
          <a:xfrm>
            <a:off x="6156720" y="3173040"/>
            <a:ext cx="5466960" cy="1096200"/>
          </a:xfrm>
          <a:prstGeom prst="roundRect">
            <a:avLst>
              <a:gd name="adj" fmla="val 833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" name="Shape 15"/>
          <p:cNvSpPr/>
          <p:nvPr/>
        </p:nvSpPr>
        <p:spPr>
          <a:xfrm>
            <a:off x="6431040" y="3392280"/>
            <a:ext cx="657360" cy="65736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8" name="Text 16"/>
          <p:cNvSpPr/>
          <p:nvPr/>
        </p:nvSpPr>
        <p:spPr>
          <a:xfrm>
            <a:off x="6431040" y="3392280"/>
            <a:ext cx="657360" cy="65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6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04</a:t>
            </a:r>
            <a:endParaRPr b="0" lang="es-ES" sz="166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" name="Text 17"/>
          <p:cNvSpPr/>
          <p:nvPr/>
        </p:nvSpPr>
        <p:spPr>
          <a:xfrm>
            <a:off x="7272360" y="3319200"/>
            <a:ext cx="4141080" cy="803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2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Por qué ArcGIS StoryMaps destaca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" name="Shape 18"/>
          <p:cNvSpPr/>
          <p:nvPr/>
        </p:nvSpPr>
        <p:spPr>
          <a:xfrm>
            <a:off x="567000" y="4471560"/>
            <a:ext cx="5466960" cy="1096200"/>
          </a:xfrm>
          <a:prstGeom prst="roundRect">
            <a:avLst>
              <a:gd name="adj" fmla="val 833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" name="Shape 19"/>
          <p:cNvSpPr/>
          <p:nvPr/>
        </p:nvSpPr>
        <p:spPr>
          <a:xfrm>
            <a:off x="841320" y="4690800"/>
            <a:ext cx="657360" cy="65736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2" name="Text 20"/>
          <p:cNvSpPr/>
          <p:nvPr/>
        </p:nvSpPr>
        <p:spPr>
          <a:xfrm>
            <a:off x="841320" y="4690800"/>
            <a:ext cx="657360" cy="65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6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05</a:t>
            </a:r>
            <a:endParaRPr b="0" lang="es-ES" sz="166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" name="Text 21"/>
          <p:cNvSpPr/>
          <p:nvPr/>
        </p:nvSpPr>
        <p:spPr>
          <a:xfrm>
            <a:off x="1682640" y="4617720"/>
            <a:ext cx="4141080" cy="803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2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Novedades 2025–2026: Frames, Activity Maps, Word Clouds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" name="Shape 22"/>
          <p:cNvSpPr/>
          <p:nvPr/>
        </p:nvSpPr>
        <p:spPr>
          <a:xfrm>
            <a:off x="6156720" y="4471560"/>
            <a:ext cx="5466960" cy="1096200"/>
          </a:xfrm>
          <a:prstGeom prst="roundRect">
            <a:avLst>
              <a:gd name="adj" fmla="val 833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" name="Shape 23"/>
          <p:cNvSpPr/>
          <p:nvPr/>
        </p:nvSpPr>
        <p:spPr>
          <a:xfrm>
            <a:off x="6431040" y="4690800"/>
            <a:ext cx="657360" cy="65736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6" name="Text 24"/>
          <p:cNvSpPr/>
          <p:nvPr/>
        </p:nvSpPr>
        <p:spPr>
          <a:xfrm>
            <a:off x="6431040" y="4690800"/>
            <a:ext cx="657360" cy="65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6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06</a:t>
            </a:r>
            <a:endParaRPr b="0" lang="es-ES" sz="166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" name="Text 25"/>
          <p:cNvSpPr/>
          <p:nvPr/>
        </p:nvSpPr>
        <p:spPr>
          <a:xfrm>
            <a:off x="7272360" y="4617720"/>
            <a:ext cx="4141080" cy="803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2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Cuándo usar cada herramienta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" name="Text 26"/>
          <p:cNvSpPr/>
          <p:nvPr/>
        </p:nvSpPr>
        <p:spPr>
          <a:xfrm>
            <a:off x="567000" y="6519600"/>
            <a:ext cx="100508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Storytelling agnóstico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" name="Text 27"/>
          <p:cNvSpPr/>
          <p:nvPr/>
        </p:nvSpPr>
        <p:spPr>
          <a:xfrm>
            <a:off x="10618920" y="6519600"/>
            <a:ext cx="100476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2  /  17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0"/>
          <p:cNvSpPr/>
          <p:nvPr/>
        </p:nvSpPr>
        <p:spPr>
          <a:xfrm>
            <a:off x="567000" y="502920"/>
            <a:ext cx="1105668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FUNDAMENTO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" name="Text 1"/>
          <p:cNvSpPr/>
          <p:nvPr/>
        </p:nvSpPr>
        <p:spPr>
          <a:xfrm>
            <a:off x="567000" y="841320"/>
            <a:ext cx="11056680" cy="65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¿Qué es el storytelling digital?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2" name="Shape 2"/>
          <p:cNvSpPr/>
          <p:nvPr/>
        </p:nvSpPr>
        <p:spPr>
          <a:xfrm>
            <a:off x="567000" y="1783080"/>
            <a:ext cx="11056680" cy="1480320"/>
          </a:xfrm>
          <a:prstGeom prst="roundRect">
            <a:avLst>
              <a:gd name="adj" fmla="val 7407"/>
            </a:avLst>
          </a:prstGeom>
          <a:solidFill>
            <a:srgbClr val="16191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3" name="Text 3"/>
          <p:cNvSpPr/>
          <p:nvPr/>
        </p:nvSpPr>
        <p:spPr>
          <a:xfrm>
            <a:off x="887040" y="1810440"/>
            <a:ext cx="913320" cy="100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7000" strike="noStrike" u="none">
                <a:solidFill>
                  <a:srgbClr val="27c2a2"/>
                </a:solidFill>
                <a:effectLst/>
                <a:uFillTx/>
                <a:latin typeface="Cambria"/>
                <a:ea typeface="Cambria"/>
              </a:rPr>
              <a:t>“</a:t>
            </a:r>
            <a:endParaRPr b="0" lang="es-ES" sz="7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" name="Text 4"/>
          <p:cNvSpPr/>
          <p:nvPr/>
        </p:nvSpPr>
        <p:spPr>
          <a:xfrm>
            <a:off x="1710000" y="1783080"/>
            <a:ext cx="9227880" cy="1480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8000"/>
              </a:lnSpc>
              <a:tabLst>
                <a:tab algn="l" pos="0"/>
              </a:tabLst>
            </a:pPr>
            <a:r>
              <a:rPr b="0" i="1" lang="en-US" sz="1900" strike="noStrike" u="none">
                <a:solidFill>
                  <a:srgbClr val="ffffff"/>
                </a:solidFill>
                <a:effectLst/>
                <a:uFillTx/>
                <a:latin typeface="Cambria"/>
                <a:ea typeface="Cambria"/>
              </a:rPr>
              <a:t>Contar es ordenar información para que alguien la entienda, la recuerde y, si toca, actúe. </a:t>
            </a:r>
            <a:r>
              <a:rPr b="0" i="1" lang="en-US" sz="1900" strike="noStrike" u="none">
                <a:solidFill>
                  <a:srgbClr val="27c2a2"/>
                </a:solidFill>
                <a:effectLst/>
                <a:uFillTx/>
                <a:latin typeface="Cambria"/>
                <a:ea typeface="Cambria"/>
              </a:rPr>
              <a:t>El canal digital añade interactividad, multimedia y datos en vivo.</a:t>
            </a:r>
            <a:endParaRPr b="0" lang="es-ES" sz="1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5" name="Shape 5"/>
          <p:cNvSpPr/>
          <p:nvPr/>
        </p:nvSpPr>
        <p:spPr>
          <a:xfrm>
            <a:off x="567000" y="3611880"/>
            <a:ext cx="3565080" cy="2193480"/>
          </a:xfrm>
          <a:prstGeom prst="roundRect">
            <a:avLst>
              <a:gd name="adj" fmla="val 5000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6" name="Shape 6"/>
          <p:cNvSpPr/>
          <p:nvPr/>
        </p:nvSpPr>
        <p:spPr>
          <a:xfrm>
            <a:off x="923400" y="3867840"/>
            <a:ext cx="840240" cy="8402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57" name="Image 0" descr="assets/icons/sitemap_white.png"/>
          <p:cNvPicPr/>
          <p:nvPr/>
        </p:nvPicPr>
        <p:blipFill>
          <a:blip r:embed="rId1"/>
          <a:stretch/>
        </p:blipFill>
        <p:spPr>
          <a:xfrm>
            <a:off x="1134000" y="4078080"/>
            <a:ext cx="419400" cy="41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" name="Text 7"/>
          <p:cNvSpPr/>
          <p:nvPr/>
        </p:nvSpPr>
        <p:spPr>
          <a:xfrm>
            <a:off x="932760" y="4763880"/>
            <a:ext cx="283356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00" spc="11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NARRATIVA</a:t>
            </a:r>
            <a:endParaRPr b="0" lang="es-ES" sz="1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" name="Text 8"/>
          <p:cNvSpPr/>
          <p:nvPr/>
        </p:nvSpPr>
        <p:spPr>
          <a:xfrm>
            <a:off x="978480" y="5166360"/>
            <a:ext cx="274212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ctr" defTabSz="914400">
              <a:lnSpc>
                <a:spcPct val="105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Un hilo con principio, tensión y resolución.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0" name="Shape 9"/>
          <p:cNvSpPr/>
          <p:nvPr/>
        </p:nvSpPr>
        <p:spPr>
          <a:xfrm>
            <a:off x="4312800" y="3611880"/>
            <a:ext cx="3565080" cy="2193480"/>
          </a:xfrm>
          <a:prstGeom prst="roundRect">
            <a:avLst>
              <a:gd name="adj" fmla="val 5000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" name="Shape 10"/>
          <p:cNvSpPr/>
          <p:nvPr/>
        </p:nvSpPr>
        <p:spPr>
          <a:xfrm>
            <a:off x="4669560" y="3867840"/>
            <a:ext cx="840240" cy="8402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62" name="Image 1" descr="assets/icons/chartColumn_white.png"/>
          <p:cNvPicPr/>
          <p:nvPr/>
        </p:nvPicPr>
        <p:blipFill>
          <a:blip r:embed="rId2"/>
          <a:stretch/>
        </p:blipFill>
        <p:spPr>
          <a:xfrm>
            <a:off x="4879800" y="4078080"/>
            <a:ext cx="419400" cy="41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" name="Text 11"/>
          <p:cNvSpPr/>
          <p:nvPr/>
        </p:nvSpPr>
        <p:spPr>
          <a:xfrm>
            <a:off x="4678560" y="4763880"/>
            <a:ext cx="283356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00" spc="119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DATOS</a:t>
            </a:r>
            <a:endParaRPr b="0" lang="es-ES" sz="1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4" name="Text 12"/>
          <p:cNvSpPr/>
          <p:nvPr/>
        </p:nvSpPr>
        <p:spPr>
          <a:xfrm>
            <a:off x="4724280" y="5166360"/>
            <a:ext cx="274212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ctr" defTabSz="914400">
              <a:lnSpc>
                <a:spcPct val="105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Evidencia visual: mapas, gráficos, tablas.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5" name="Shape 13"/>
          <p:cNvSpPr/>
          <p:nvPr/>
        </p:nvSpPr>
        <p:spPr>
          <a:xfrm>
            <a:off x="8058600" y="3611880"/>
            <a:ext cx="3565080" cy="2193480"/>
          </a:xfrm>
          <a:prstGeom prst="roundRect">
            <a:avLst>
              <a:gd name="adj" fmla="val 5000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6" name="Shape 14"/>
          <p:cNvSpPr/>
          <p:nvPr/>
        </p:nvSpPr>
        <p:spPr>
          <a:xfrm>
            <a:off x="8415360" y="3867840"/>
            <a:ext cx="840240" cy="8402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67" name="Image 2" descr="assets/icons/heart_white.png"/>
          <p:cNvPicPr/>
          <p:nvPr/>
        </p:nvPicPr>
        <p:blipFill>
          <a:blip r:embed="rId3"/>
          <a:stretch/>
        </p:blipFill>
        <p:spPr>
          <a:xfrm>
            <a:off x="8625600" y="4078080"/>
            <a:ext cx="419400" cy="41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" name="Text 15"/>
          <p:cNvSpPr/>
          <p:nvPr/>
        </p:nvSpPr>
        <p:spPr>
          <a:xfrm>
            <a:off x="8424360" y="4763880"/>
            <a:ext cx="283356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00" spc="11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EMOCIÓN</a:t>
            </a:r>
            <a:endParaRPr b="0" lang="es-ES" sz="1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" name="Text 16"/>
          <p:cNvSpPr/>
          <p:nvPr/>
        </p:nvSpPr>
        <p:spPr>
          <a:xfrm>
            <a:off x="8470080" y="5166360"/>
            <a:ext cx="274212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ctr" defTabSz="914400">
              <a:lnSpc>
                <a:spcPct val="105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Conexión humana que genera recuerdo y acción.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0" name="Text 17"/>
          <p:cNvSpPr/>
          <p:nvPr/>
        </p:nvSpPr>
        <p:spPr>
          <a:xfrm>
            <a:off x="567000" y="6519600"/>
            <a:ext cx="100508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Storytelling agnóstico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1" name="Text 18"/>
          <p:cNvSpPr/>
          <p:nvPr/>
        </p:nvSpPr>
        <p:spPr>
          <a:xfrm>
            <a:off x="10618920" y="6519600"/>
            <a:ext cx="100476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3  /  17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 0"/>
          <p:cNvSpPr/>
          <p:nvPr/>
        </p:nvSpPr>
        <p:spPr>
          <a:xfrm>
            <a:off x="567000" y="502920"/>
            <a:ext cx="1105668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VISIÓN AGNÓSTICA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3" name="Text 1"/>
          <p:cNvSpPr/>
          <p:nvPr/>
        </p:nvSpPr>
        <p:spPr>
          <a:xfrm>
            <a:off x="567000" y="841320"/>
            <a:ext cx="11056680" cy="65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El ecosistema de herramientas de storytelling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4" name="Text 2"/>
          <p:cNvSpPr/>
          <p:nvPr/>
        </p:nvSpPr>
        <p:spPr>
          <a:xfrm>
            <a:off x="567000" y="1463040"/>
            <a:ext cx="1097172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35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No hay una sola herramienta perfecta. La elección depende del perfil del equipo, el tipo de historia y el canal de publicación.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5" name="Shape 3"/>
          <p:cNvSpPr/>
          <p:nvPr/>
        </p:nvSpPr>
        <p:spPr>
          <a:xfrm>
            <a:off x="567000" y="1974960"/>
            <a:ext cx="11056680" cy="1279080"/>
          </a:xfrm>
          <a:prstGeom prst="roundRect">
            <a:avLst>
              <a:gd name="adj" fmla="val 8571"/>
            </a:avLst>
          </a:prstGeom>
          <a:solidFill>
            <a:srgbClr val="0e2a24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6" name="Shape 4"/>
          <p:cNvSpPr/>
          <p:nvPr/>
        </p:nvSpPr>
        <p:spPr>
          <a:xfrm>
            <a:off x="1069920" y="2340720"/>
            <a:ext cx="565920" cy="56592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77" name="Image 0" descr="assets/icons/star_white.png"/>
          <p:cNvPicPr/>
          <p:nvPr/>
        </p:nvPicPr>
        <p:blipFill>
          <a:blip r:embed="rId1"/>
          <a:stretch/>
        </p:blipFill>
        <p:spPr>
          <a:xfrm>
            <a:off x="1216080" y="2487240"/>
            <a:ext cx="273240" cy="273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" name="Shape 5"/>
          <p:cNvSpPr/>
          <p:nvPr/>
        </p:nvSpPr>
        <p:spPr>
          <a:xfrm>
            <a:off x="1801440" y="2286000"/>
            <a:ext cx="1370520" cy="364680"/>
          </a:xfrm>
          <a:prstGeom prst="roundRect">
            <a:avLst>
              <a:gd name="adj" fmla="val 50000"/>
            </a:avLst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9" name="Text 6"/>
          <p:cNvSpPr/>
          <p:nvPr/>
        </p:nvSpPr>
        <p:spPr>
          <a:xfrm>
            <a:off x="1801440" y="2286000"/>
            <a:ext cx="137052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★ ELEGIDA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0" name="Text 7"/>
          <p:cNvSpPr/>
          <p:nvPr/>
        </p:nvSpPr>
        <p:spPr>
          <a:xfrm>
            <a:off x="1801440" y="2688480"/>
            <a:ext cx="63997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24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ArcGIS StoryMaps</a:t>
            </a:r>
            <a:endParaRPr b="0" lang="es-E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1" name="Text 8"/>
          <p:cNvSpPr/>
          <p:nvPr/>
        </p:nvSpPr>
        <p:spPr>
          <a:xfrm>
            <a:off x="7967160" y="1974960"/>
            <a:ext cx="3290760" cy="1279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700" strike="noStrike" u="none">
                <a:solidFill>
                  <a:srgbClr val="27c2a2"/>
                </a:solidFill>
                <a:effectLst/>
                <a:uFillTx/>
                <a:latin typeface="Cambria"/>
                <a:ea typeface="Cambria"/>
              </a:rPr>
              <a:t>GIS + Narrativa</a:t>
            </a:r>
            <a:endParaRPr b="0" lang="es-ES" sz="17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2" name="Shape 9"/>
          <p:cNvSpPr/>
          <p:nvPr/>
        </p:nvSpPr>
        <p:spPr>
          <a:xfrm>
            <a:off x="567000" y="3474720"/>
            <a:ext cx="3565080" cy="1169280"/>
          </a:xfrm>
          <a:prstGeom prst="roundRect">
            <a:avLst>
              <a:gd name="adj" fmla="val 781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3" name="Shape 10"/>
          <p:cNvSpPr/>
          <p:nvPr/>
        </p:nvSpPr>
        <p:spPr>
          <a:xfrm>
            <a:off x="877680" y="3858840"/>
            <a:ext cx="401400" cy="401400"/>
          </a:xfrm>
          <a:prstGeom prst="ellipse">
            <a:avLst/>
          </a:prstGeom>
          <a:solidFill>
            <a:srgbClr val="d7e2d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4" name="Text 11"/>
          <p:cNvSpPr/>
          <p:nvPr/>
        </p:nvSpPr>
        <p:spPr>
          <a:xfrm>
            <a:off x="877680" y="3858840"/>
            <a:ext cx="401400" cy="40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00" strike="noStrike" u="none">
                <a:solidFill>
                  <a:srgbClr val="0b5c4b"/>
                </a:solidFill>
                <a:effectLst/>
                <a:uFillTx/>
                <a:latin typeface="Calibri"/>
                <a:ea typeface="Calibri"/>
              </a:rPr>
              <a:t>2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5" name="Text 12"/>
          <p:cNvSpPr/>
          <p:nvPr/>
        </p:nvSpPr>
        <p:spPr>
          <a:xfrm>
            <a:off x="1435680" y="3712320"/>
            <a:ext cx="251352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5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Shorthand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6" name="Text 13"/>
          <p:cNvSpPr/>
          <p:nvPr/>
        </p:nvSpPr>
        <p:spPr>
          <a:xfrm>
            <a:off x="1435680" y="4133160"/>
            <a:ext cx="251352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15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Multimedia / Periodismo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7" name="Shape 14"/>
          <p:cNvSpPr/>
          <p:nvPr/>
        </p:nvSpPr>
        <p:spPr>
          <a:xfrm>
            <a:off x="4312800" y="3474720"/>
            <a:ext cx="3565080" cy="1169280"/>
          </a:xfrm>
          <a:prstGeom prst="roundRect">
            <a:avLst>
              <a:gd name="adj" fmla="val 781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8" name="Shape 15"/>
          <p:cNvSpPr/>
          <p:nvPr/>
        </p:nvSpPr>
        <p:spPr>
          <a:xfrm>
            <a:off x="4623840" y="3858840"/>
            <a:ext cx="401400" cy="401400"/>
          </a:xfrm>
          <a:prstGeom prst="ellipse">
            <a:avLst/>
          </a:prstGeom>
          <a:solidFill>
            <a:srgbClr val="d7e2d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9" name="Text 16"/>
          <p:cNvSpPr/>
          <p:nvPr/>
        </p:nvSpPr>
        <p:spPr>
          <a:xfrm>
            <a:off x="4623840" y="3858840"/>
            <a:ext cx="401400" cy="40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00" strike="noStrike" u="none">
                <a:solidFill>
                  <a:srgbClr val="0b5c4b"/>
                </a:solidFill>
                <a:effectLst/>
                <a:uFillTx/>
                <a:latin typeface="Calibri"/>
                <a:ea typeface="Calibri"/>
              </a:rPr>
              <a:t>3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0" name="Text 17"/>
          <p:cNvSpPr/>
          <p:nvPr/>
        </p:nvSpPr>
        <p:spPr>
          <a:xfrm>
            <a:off x="5181480" y="3712320"/>
            <a:ext cx="251352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5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Flourish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1" name="Text 18"/>
          <p:cNvSpPr/>
          <p:nvPr/>
        </p:nvSpPr>
        <p:spPr>
          <a:xfrm>
            <a:off x="5181480" y="4133160"/>
            <a:ext cx="251352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15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Data Viz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2" name="Shape 19"/>
          <p:cNvSpPr/>
          <p:nvPr/>
        </p:nvSpPr>
        <p:spPr>
          <a:xfrm>
            <a:off x="8058600" y="3474720"/>
            <a:ext cx="3565080" cy="1169280"/>
          </a:xfrm>
          <a:prstGeom prst="roundRect">
            <a:avLst>
              <a:gd name="adj" fmla="val 781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3" name="Shape 20"/>
          <p:cNvSpPr/>
          <p:nvPr/>
        </p:nvSpPr>
        <p:spPr>
          <a:xfrm>
            <a:off x="8369640" y="3858840"/>
            <a:ext cx="401400" cy="401400"/>
          </a:xfrm>
          <a:prstGeom prst="ellipse">
            <a:avLst/>
          </a:prstGeom>
          <a:solidFill>
            <a:srgbClr val="d7e2d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4" name="Text 21"/>
          <p:cNvSpPr/>
          <p:nvPr/>
        </p:nvSpPr>
        <p:spPr>
          <a:xfrm>
            <a:off x="8369640" y="3858840"/>
            <a:ext cx="401400" cy="40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00" strike="noStrike" u="none">
                <a:solidFill>
                  <a:srgbClr val="0b5c4b"/>
                </a:solidFill>
                <a:effectLst/>
                <a:uFillTx/>
                <a:latin typeface="Calibri"/>
                <a:ea typeface="Calibri"/>
              </a:rPr>
              <a:t>4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5" name="Text 22"/>
          <p:cNvSpPr/>
          <p:nvPr/>
        </p:nvSpPr>
        <p:spPr>
          <a:xfrm>
            <a:off x="8927280" y="3712320"/>
            <a:ext cx="251352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5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Carto Odyssey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6" name="Text 23"/>
          <p:cNvSpPr/>
          <p:nvPr/>
        </p:nvSpPr>
        <p:spPr>
          <a:xfrm>
            <a:off x="8927280" y="4133160"/>
            <a:ext cx="251352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15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Mapas narrativos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7" name="Shape 24"/>
          <p:cNvSpPr/>
          <p:nvPr/>
        </p:nvSpPr>
        <p:spPr>
          <a:xfrm>
            <a:off x="567000" y="4827960"/>
            <a:ext cx="3565080" cy="1169280"/>
          </a:xfrm>
          <a:prstGeom prst="roundRect">
            <a:avLst>
              <a:gd name="adj" fmla="val 781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8" name="Shape 25"/>
          <p:cNvSpPr/>
          <p:nvPr/>
        </p:nvSpPr>
        <p:spPr>
          <a:xfrm>
            <a:off x="877680" y="5212080"/>
            <a:ext cx="401400" cy="401400"/>
          </a:xfrm>
          <a:prstGeom prst="ellipse">
            <a:avLst/>
          </a:prstGeom>
          <a:solidFill>
            <a:srgbClr val="d7e2d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9" name="Text 26"/>
          <p:cNvSpPr/>
          <p:nvPr/>
        </p:nvSpPr>
        <p:spPr>
          <a:xfrm>
            <a:off x="877680" y="5212080"/>
            <a:ext cx="401400" cy="40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00" strike="noStrike" u="none">
                <a:solidFill>
                  <a:srgbClr val="0b5c4b"/>
                </a:solidFill>
                <a:effectLst/>
                <a:uFillTx/>
                <a:latin typeface="Calibri"/>
                <a:ea typeface="Calibri"/>
              </a:rPr>
              <a:t>5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0" name="Text 27"/>
          <p:cNvSpPr/>
          <p:nvPr/>
        </p:nvSpPr>
        <p:spPr>
          <a:xfrm>
            <a:off x="1435680" y="5065920"/>
            <a:ext cx="251352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5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StoryMapJS (Knight Lab)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1" name="Text 28"/>
          <p:cNvSpPr/>
          <p:nvPr/>
        </p:nvSpPr>
        <p:spPr>
          <a:xfrm>
            <a:off x="1435680" y="5486400"/>
            <a:ext cx="251352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15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Open Source GIS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2" name="Shape 29"/>
          <p:cNvSpPr/>
          <p:nvPr/>
        </p:nvSpPr>
        <p:spPr>
          <a:xfrm>
            <a:off x="4312800" y="4827960"/>
            <a:ext cx="3565080" cy="1169280"/>
          </a:xfrm>
          <a:prstGeom prst="roundRect">
            <a:avLst>
              <a:gd name="adj" fmla="val 781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3" name="Shape 30"/>
          <p:cNvSpPr/>
          <p:nvPr/>
        </p:nvSpPr>
        <p:spPr>
          <a:xfrm>
            <a:off x="4623840" y="5212080"/>
            <a:ext cx="401400" cy="401400"/>
          </a:xfrm>
          <a:prstGeom prst="ellipse">
            <a:avLst/>
          </a:prstGeom>
          <a:solidFill>
            <a:srgbClr val="d7e2d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4" name="Text 31"/>
          <p:cNvSpPr/>
          <p:nvPr/>
        </p:nvSpPr>
        <p:spPr>
          <a:xfrm>
            <a:off x="4623840" y="5212080"/>
            <a:ext cx="401400" cy="40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00" strike="noStrike" u="none">
                <a:solidFill>
                  <a:srgbClr val="0b5c4b"/>
                </a:solidFill>
                <a:effectLst/>
                <a:uFillTx/>
                <a:latin typeface="Calibri"/>
                <a:ea typeface="Calibri"/>
              </a:rPr>
              <a:t>6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5" name="Text 32"/>
          <p:cNvSpPr/>
          <p:nvPr/>
        </p:nvSpPr>
        <p:spPr>
          <a:xfrm>
            <a:off x="5181480" y="5065920"/>
            <a:ext cx="251352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5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Datawrapper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6" name="Text 33"/>
          <p:cNvSpPr/>
          <p:nvPr/>
        </p:nvSpPr>
        <p:spPr>
          <a:xfrm>
            <a:off x="5181480" y="5486400"/>
            <a:ext cx="251352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15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Gráficos periodismo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7" name="Shape 34"/>
          <p:cNvSpPr/>
          <p:nvPr/>
        </p:nvSpPr>
        <p:spPr>
          <a:xfrm>
            <a:off x="8058600" y="4827960"/>
            <a:ext cx="3565080" cy="1169280"/>
          </a:xfrm>
          <a:prstGeom prst="roundRect">
            <a:avLst>
              <a:gd name="adj" fmla="val 781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8" name="Shape 35"/>
          <p:cNvSpPr/>
          <p:nvPr/>
        </p:nvSpPr>
        <p:spPr>
          <a:xfrm>
            <a:off x="8369640" y="5212080"/>
            <a:ext cx="401400" cy="401400"/>
          </a:xfrm>
          <a:prstGeom prst="ellipse">
            <a:avLst/>
          </a:prstGeom>
          <a:solidFill>
            <a:srgbClr val="d7e2d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9" name="Text 36"/>
          <p:cNvSpPr/>
          <p:nvPr/>
        </p:nvSpPr>
        <p:spPr>
          <a:xfrm>
            <a:off x="8369640" y="5212080"/>
            <a:ext cx="401400" cy="401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00" strike="noStrike" u="none">
                <a:solidFill>
                  <a:srgbClr val="0b5c4b"/>
                </a:solidFill>
                <a:effectLst/>
                <a:uFillTx/>
                <a:latin typeface="Calibri"/>
                <a:ea typeface="Calibri"/>
              </a:rPr>
              <a:t>7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0" name="Text 37"/>
          <p:cNvSpPr/>
          <p:nvPr/>
        </p:nvSpPr>
        <p:spPr>
          <a:xfrm>
            <a:off x="8927280" y="5065920"/>
            <a:ext cx="251352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5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Google Sites / Notion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1" name="Text 38"/>
          <p:cNvSpPr/>
          <p:nvPr/>
        </p:nvSpPr>
        <p:spPr>
          <a:xfrm>
            <a:off x="8927280" y="5486400"/>
            <a:ext cx="251352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15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Genérico / Wiki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2" name="Text 39"/>
          <p:cNvSpPr/>
          <p:nvPr/>
        </p:nvSpPr>
        <p:spPr>
          <a:xfrm>
            <a:off x="567000" y="6519600"/>
            <a:ext cx="100508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Storytelling agnóstico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3" name="Text 40"/>
          <p:cNvSpPr/>
          <p:nvPr/>
        </p:nvSpPr>
        <p:spPr>
          <a:xfrm>
            <a:off x="10618920" y="6519600"/>
            <a:ext cx="100476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4  /  17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 0"/>
          <p:cNvSpPr/>
          <p:nvPr/>
        </p:nvSpPr>
        <p:spPr>
          <a:xfrm>
            <a:off x="567000" y="502920"/>
            <a:ext cx="1105668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ANÁLISIS COMPARATIVO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5" name="Text 1"/>
          <p:cNvSpPr/>
          <p:nvPr/>
        </p:nvSpPr>
        <p:spPr>
          <a:xfrm>
            <a:off x="567000" y="841320"/>
            <a:ext cx="11056680" cy="65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8 criterios clave · 5 herramientas representativas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6" name="Shape 2"/>
          <p:cNvSpPr/>
          <p:nvPr/>
        </p:nvSpPr>
        <p:spPr>
          <a:xfrm>
            <a:off x="3364920" y="1783080"/>
            <a:ext cx="1551960" cy="547560"/>
          </a:xfrm>
          <a:prstGeom prst="roundRect">
            <a:avLst>
              <a:gd name="adj" fmla="val 10000"/>
            </a:avLst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7" name="Text 3"/>
          <p:cNvSpPr/>
          <p:nvPr/>
        </p:nvSpPr>
        <p:spPr>
          <a:xfrm>
            <a:off x="3364920" y="1783080"/>
            <a:ext cx="1551960" cy="54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5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StoryMaps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8" name="Shape 4"/>
          <p:cNvSpPr/>
          <p:nvPr/>
        </p:nvSpPr>
        <p:spPr>
          <a:xfrm>
            <a:off x="5027760" y="1783080"/>
            <a:ext cx="1551960" cy="547560"/>
          </a:xfrm>
          <a:prstGeom prst="roundRect">
            <a:avLst>
              <a:gd name="adj" fmla="val 10000"/>
            </a:avLst>
          </a:prstGeom>
          <a:solidFill>
            <a:srgbClr val="eaefe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9" name="Text 5"/>
          <p:cNvSpPr/>
          <p:nvPr/>
        </p:nvSpPr>
        <p:spPr>
          <a:xfrm>
            <a:off x="5027760" y="1783080"/>
            <a:ext cx="1551960" cy="54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50" strike="noStrike" u="none">
                <a:solidFill>
                  <a:srgbClr val="4a5560"/>
                </a:solidFill>
                <a:effectLst/>
                <a:uFillTx/>
                <a:latin typeface="Calibri"/>
                <a:ea typeface="Calibri"/>
              </a:rPr>
              <a:t>Shorthand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0" name="Shape 6"/>
          <p:cNvSpPr/>
          <p:nvPr/>
        </p:nvSpPr>
        <p:spPr>
          <a:xfrm>
            <a:off x="6690960" y="1783080"/>
            <a:ext cx="1551960" cy="547560"/>
          </a:xfrm>
          <a:prstGeom prst="roundRect">
            <a:avLst>
              <a:gd name="adj" fmla="val 10000"/>
            </a:avLst>
          </a:prstGeom>
          <a:solidFill>
            <a:srgbClr val="eaefe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1" name="Text 7"/>
          <p:cNvSpPr/>
          <p:nvPr/>
        </p:nvSpPr>
        <p:spPr>
          <a:xfrm>
            <a:off x="6690960" y="1783080"/>
            <a:ext cx="1551960" cy="54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50" strike="noStrike" u="none">
                <a:solidFill>
                  <a:srgbClr val="4a5560"/>
                </a:solidFill>
                <a:effectLst/>
                <a:uFillTx/>
                <a:latin typeface="Calibri"/>
                <a:ea typeface="Calibri"/>
              </a:rPr>
              <a:t>Flourish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2" name="Shape 8"/>
          <p:cNvSpPr/>
          <p:nvPr/>
        </p:nvSpPr>
        <p:spPr>
          <a:xfrm>
            <a:off x="8353800" y="1783080"/>
            <a:ext cx="1551960" cy="547560"/>
          </a:xfrm>
          <a:prstGeom prst="roundRect">
            <a:avLst>
              <a:gd name="adj" fmla="val 10000"/>
            </a:avLst>
          </a:prstGeom>
          <a:solidFill>
            <a:srgbClr val="eaefe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3" name="Text 9"/>
          <p:cNvSpPr/>
          <p:nvPr/>
        </p:nvSpPr>
        <p:spPr>
          <a:xfrm>
            <a:off x="8353800" y="1783080"/>
            <a:ext cx="1551960" cy="54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50" strike="noStrike" u="none">
                <a:solidFill>
                  <a:srgbClr val="4a5560"/>
                </a:solidFill>
                <a:effectLst/>
                <a:uFillTx/>
                <a:latin typeface="Calibri"/>
                <a:ea typeface="Calibri"/>
              </a:rPr>
              <a:t>CartoDB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4" name="Shape 10"/>
          <p:cNvSpPr/>
          <p:nvPr/>
        </p:nvSpPr>
        <p:spPr>
          <a:xfrm>
            <a:off x="10016640" y="1783080"/>
            <a:ext cx="1551960" cy="547560"/>
          </a:xfrm>
          <a:prstGeom prst="roundRect">
            <a:avLst>
              <a:gd name="adj" fmla="val 10000"/>
            </a:avLst>
          </a:prstGeom>
          <a:solidFill>
            <a:srgbClr val="eaefe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5" name="Text 11"/>
          <p:cNvSpPr/>
          <p:nvPr/>
        </p:nvSpPr>
        <p:spPr>
          <a:xfrm>
            <a:off x="10016640" y="1783080"/>
            <a:ext cx="1551960" cy="54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50" strike="noStrike" u="none">
                <a:solidFill>
                  <a:srgbClr val="4a5560"/>
                </a:solidFill>
                <a:effectLst/>
                <a:uFillTx/>
                <a:latin typeface="Calibri"/>
                <a:ea typeface="Calibri"/>
              </a:rPr>
              <a:t>KnightLab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6" name="Shape 12"/>
          <p:cNvSpPr/>
          <p:nvPr/>
        </p:nvSpPr>
        <p:spPr>
          <a:xfrm>
            <a:off x="567000" y="2386440"/>
            <a:ext cx="11056680" cy="456120"/>
          </a:xfrm>
          <a:prstGeom prst="rect">
            <a:avLst/>
          </a:prstGeom>
          <a:solidFill>
            <a:srgbClr val="f6f8f7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7" name="Text 13"/>
          <p:cNvSpPr/>
          <p:nvPr/>
        </p:nvSpPr>
        <p:spPr>
          <a:xfrm>
            <a:off x="658440" y="2404800"/>
            <a:ext cx="2559240" cy="41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Mapa nativo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8" name="Shape 14"/>
          <p:cNvSpPr/>
          <p:nvPr/>
        </p:nvSpPr>
        <p:spPr>
          <a:xfrm>
            <a:off x="3364920" y="2386440"/>
            <a:ext cx="1551960" cy="456120"/>
          </a:xfrm>
          <a:prstGeom prst="rect">
            <a:avLst/>
          </a:prstGeom>
          <a:solidFill>
            <a:srgbClr val="e9f3e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9" name="Shape 15"/>
          <p:cNvSpPr/>
          <p:nvPr/>
        </p:nvSpPr>
        <p:spPr>
          <a:xfrm>
            <a:off x="3995280" y="246888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30" name="Image 0" descr="assets/icons/check_white.png"/>
          <p:cNvPicPr/>
          <p:nvPr/>
        </p:nvPicPr>
        <p:blipFill>
          <a:blip r:embed="rId1"/>
          <a:stretch/>
        </p:blipFill>
        <p:spPr>
          <a:xfrm>
            <a:off x="4062600" y="25362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1" name="Shape 16"/>
          <p:cNvSpPr/>
          <p:nvPr/>
        </p:nvSpPr>
        <p:spPr>
          <a:xfrm>
            <a:off x="5658120" y="2468880"/>
            <a:ext cx="291600" cy="291600"/>
          </a:xfrm>
          <a:prstGeom prst="ellipse">
            <a:avLst/>
          </a:prstGeom>
          <a:solidFill>
            <a:srgbClr val="e6e9e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2" name="Text 17"/>
          <p:cNvSpPr/>
          <p:nvPr/>
        </p:nvSpPr>
        <p:spPr>
          <a:xfrm>
            <a:off x="5658120" y="246888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4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4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3" name="Shape 18"/>
          <p:cNvSpPr/>
          <p:nvPr/>
        </p:nvSpPr>
        <p:spPr>
          <a:xfrm>
            <a:off x="7321320" y="2468880"/>
            <a:ext cx="291600" cy="291600"/>
          </a:xfrm>
          <a:prstGeom prst="ellipse">
            <a:avLst/>
          </a:prstGeom>
          <a:solidFill>
            <a:srgbClr val="d99318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4" name="Text 19"/>
          <p:cNvSpPr/>
          <p:nvPr/>
        </p:nvSpPr>
        <p:spPr>
          <a:xfrm>
            <a:off x="7321320" y="244152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83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~</a:t>
            </a:r>
            <a:endParaRPr b="0" lang="es-ES" sz="83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5" name="Shape 20"/>
          <p:cNvSpPr/>
          <p:nvPr/>
        </p:nvSpPr>
        <p:spPr>
          <a:xfrm>
            <a:off x="8984160" y="246888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36" name="Image 1" descr="assets/icons/check_white.png"/>
          <p:cNvPicPr/>
          <p:nvPr/>
        </p:nvPicPr>
        <p:blipFill>
          <a:blip r:embed="rId2"/>
          <a:stretch/>
        </p:blipFill>
        <p:spPr>
          <a:xfrm>
            <a:off x="9051480" y="25362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7" name="Shape 21"/>
          <p:cNvSpPr/>
          <p:nvPr/>
        </p:nvSpPr>
        <p:spPr>
          <a:xfrm>
            <a:off x="10647000" y="246888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38" name="Image 2" descr="assets/icons/check_white.png"/>
          <p:cNvPicPr/>
          <p:nvPr/>
        </p:nvPicPr>
        <p:blipFill>
          <a:blip r:embed="rId3"/>
          <a:stretch/>
        </p:blipFill>
        <p:spPr>
          <a:xfrm>
            <a:off x="10714320" y="25362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9" name="Text 22"/>
          <p:cNvSpPr/>
          <p:nvPr/>
        </p:nvSpPr>
        <p:spPr>
          <a:xfrm>
            <a:off x="658440" y="2862000"/>
            <a:ext cx="2559240" cy="41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Datos en vivo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0" name="Shape 23"/>
          <p:cNvSpPr/>
          <p:nvPr/>
        </p:nvSpPr>
        <p:spPr>
          <a:xfrm>
            <a:off x="3364920" y="2843640"/>
            <a:ext cx="1551960" cy="456120"/>
          </a:xfrm>
          <a:prstGeom prst="rect">
            <a:avLst/>
          </a:prstGeom>
          <a:solidFill>
            <a:srgbClr val="e9f3e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1" name="Shape 24"/>
          <p:cNvSpPr/>
          <p:nvPr/>
        </p:nvSpPr>
        <p:spPr>
          <a:xfrm>
            <a:off x="3995280" y="292608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42" name="Image 3" descr="assets/icons/check_white.png"/>
          <p:cNvPicPr/>
          <p:nvPr/>
        </p:nvPicPr>
        <p:blipFill>
          <a:blip r:embed="rId4"/>
          <a:stretch/>
        </p:blipFill>
        <p:spPr>
          <a:xfrm>
            <a:off x="4062600" y="29934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3" name="Shape 25"/>
          <p:cNvSpPr/>
          <p:nvPr/>
        </p:nvSpPr>
        <p:spPr>
          <a:xfrm>
            <a:off x="5658120" y="2926080"/>
            <a:ext cx="291600" cy="291600"/>
          </a:xfrm>
          <a:prstGeom prst="ellipse">
            <a:avLst/>
          </a:prstGeom>
          <a:solidFill>
            <a:srgbClr val="e6e9e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4" name="Text 26"/>
          <p:cNvSpPr/>
          <p:nvPr/>
        </p:nvSpPr>
        <p:spPr>
          <a:xfrm>
            <a:off x="5658120" y="292608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4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4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5" name="Shape 27"/>
          <p:cNvSpPr/>
          <p:nvPr/>
        </p:nvSpPr>
        <p:spPr>
          <a:xfrm>
            <a:off x="7321320" y="292608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46" name="Image 4" descr="assets/icons/check_white.png"/>
          <p:cNvPicPr/>
          <p:nvPr/>
        </p:nvPicPr>
        <p:blipFill>
          <a:blip r:embed="rId5"/>
          <a:stretch/>
        </p:blipFill>
        <p:spPr>
          <a:xfrm>
            <a:off x="7388280" y="29934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7" name="Shape 28"/>
          <p:cNvSpPr/>
          <p:nvPr/>
        </p:nvSpPr>
        <p:spPr>
          <a:xfrm>
            <a:off x="8984160" y="292608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48" name="Image 5" descr="assets/icons/check_white.png"/>
          <p:cNvPicPr/>
          <p:nvPr/>
        </p:nvPicPr>
        <p:blipFill>
          <a:blip r:embed="rId6"/>
          <a:stretch/>
        </p:blipFill>
        <p:spPr>
          <a:xfrm>
            <a:off x="9051480" y="29934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9" name="Shape 29"/>
          <p:cNvSpPr/>
          <p:nvPr/>
        </p:nvSpPr>
        <p:spPr>
          <a:xfrm>
            <a:off x="10647000" y="2926080"/>
            <a:ext cx="291600" cy="291600"/>
          </a:xfrm>
          <a:prstGeom prst="ellipse">
            <a:avLst/>
          </a:prstGeom>
          <a:solidFill>
            <a:srgbClr val="e6e9e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0" name="Text 30"/>
          <p:cNvSpPr/>
          <p:nvPr/>
        </p:nvSpPr>
        <p:spPr>
          <a:xfrm>
            <a:off x="10647000" y="292608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4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4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1" name="Shape 31"/>
          <p:cNvSpPr/>
          <p:nvPr/>
        </p:nvSpPr>
        <p:spPr>
          <a:xfrm>
            <a:off x="567000" y="3300840"/>
            <a:ext cx="11056680" cy="456120"/>
          </a:xfrm>
          <a:prstGeom prst="rect">
            <a:avLst/>
          </a:prstGeom>
          <a:solidFill>
            <a:srgbClr val="f6f8f7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2" name="Text 32"/>
          <p:cNvSpPr/>
          <p:nvPr/>
        </p:nvSpPr>
        <p:spPr>
          <a:xfrm>
            <a:off x="658440" y="3319200"/>
            <a:ext cx="2559240" cy="41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Sin código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3" name="Shape 33"/>
          <p:cNvSpPr/>
          <p:nvPr/>
        </p:nvSpPr>
        <p:spPr>
          <a:xfrm>
            <a:off x="3364920" y="3300840"/>
            <a:ext cx="1551960" cy="456120"/>
          </a:xfrm>
          <a:prstGeom prst="rect">
            <a:avLst/>
          </a:prstGeom>
          <a:solidFill>
            <a:srgbClr val="e9f3e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4" name="Shape 34"/>
          <p:cNvSpPr/>
          <p:nvPr/>
        </p:nvSpPr>
        <p:spPr>
          <a:xfrm>
            <a:off x="3995280" y="338328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55" name="Image 6" descr="assets/icons/check_white.png"/>
          <p:cNvPicPr/>
          <p:nvPr/>
        </p:nvPicPr>
        <p:blipFill>
          <a:blip r:embed="rId7"/>
          <a:stretch/>
        </p:blipFill>
        <p:spPr>
          <a:xfrm>
            <a:off x="4062600" y="34506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6" name="Shape 35"/>
          <p:cNvSpPr/>
          <p:nvPr/>
        </p:nvSpPr>
        <p:spPr>
          <a:xfrm>
            <a:off x="5658120" y="338328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57" name="Image 7" descr="assets/icons/check_white.png"/>
          <p:cNvPicPr/>
          <p:nvPr/>
        </p:nvPicPr>
        <p:blipFill>
          <a:blip r:embed="rId8"/>
          <a:stretch/>
        </p:blipFill>
        <p:spPr>
          <a:xfrm>
            <a:off x="5725440" y="34506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8" name="Shape 36"/>
          <p:cNvSpPr/>
          <p:nvPr/>
        </p:nvSpPr>
        <p:spPr>
          <a:xfrm>
            <a:off x="7321320" y="338328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59" name="Image 8" descr="assets/icons/check_white.png"/>
          <p:cNvPicPr/>
          <p:nvPr/>
        </p:nvPicPr>
        <p:blipFill>
          <a:blip r:embed="rId9"/>
          <a:stretch/>
        </p:blipFill>
        <p:spPr>
          <a:xfrm>
            <a:off x="7388280" y="34506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0" name="Shape 37"/>
          <p:cNvSpPr/>
          <p:nvPr/>
        </p:nvSpPr>
        <p:spPr>
          <a:xfrm>
            <a:off x="8984160" y="3383280"/>
            <a:ext cx="291600" cy="291600"/>
          </a:xfrm>
          <a:prstGeom prst="ellipse">
            <a:avLst/>
          </a:prstGeom>
          <a:solidFill>
            <a:srgbClr val="e6e9e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1" name="Text 38"/>
          <p:cNvSpPr/>
          <p:nvPr/>
        </p:nvSpPr>
        <p:spPr>
          <a:xfrm>
            <a:off x="8984160" y="338328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4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4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2" name="Shape 39"/>
          <p:cNvSpPr/>
          <p:nvPr/>
        </p:nvSpPr>
        <p:spPr>
          <a:xfrm>
            <a:off x="10647000" y="338328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63" name="Image 9" descr="assets/icons/check_white.png"/>
          <p:cNvPicPr/>
          <p:nvPr/>
        </p:nvPicPr>
        <p:blipFill>
          <a:blip r:embed="rId10"/>
          <a:stretch/>
        </p:blipFill>
        <p:spPr>
          <a:xfrm>
            <a:off x="10714320" y="34506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4" name="Text 40"/>
          <p:cNvSpPr/>
          <p:nvPr/>
        </p:nvSpPr>
        <p:spPr>
          <a:xfrm>
            <a:off x="658440" y="3776400"/>
            <a:ext cx="2559240" cy="41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Gratuito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5" name="Shape 41"/>
          <p:cNvSpPr/>
          <p:nvPr/>
        </p:nvSpPr>
        <p:spPr>
          <a:xfrm>
            <a:off x="3364920" y="3758040"/>
            <a:ext cx="1551960" cy="456120"/>
          </a:xfrm>
          <a:prstGeom prst="rect">
            <a:avLst/>
          </a:prstGeom>
          <a:solidFill>
            <a:srgbClr val="e9f3e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6" name="Shape 42"/>
          <p:cNvSpPr/>
          <p:nvPr/>
        </p:nvSpPr>
        <p:spPr>
          <a:xfrm>
            <a:off x="3995280" y="384048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67" name="Image 10" descr="assets/icons/check_white.png"/>
          <p:cNvPicPr/>
          <p:nvPr/>
        </p:nvPicPr>
        <p:blipFill>
          <a:blip r:embed="rId11"/>
          <a:stretch/>
        </p:blipFill>
        <p:spPr>
          <a:xfrm>
            <a:off x="4062600" y="39078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8" name="Shape 43"/>
          <p:cNvSpPr/>
          <p:nvPr/>
        </p:nvSpPr>
        <p:spPr>
          <a:xfrm>
            <a:off x="5658120" y="3840480"/>
            <a:ext cx="291600" cy="291600"/>
          </a:xfrm>
          <a:prstGeom prst="ellipse">
            <a:avLst/>
          </a:prstGeom>
          <a:solidFill>
            <a:srgbClr val="e6e9e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9" name="Text 44"/>
          <p:cNvSpPr/>
          <p:nvPr/>
        </p:nvSpPr>
        <p:spPr>
          <a:xfrm>
            <a:off x="5658120" y="384048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4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4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0" name="Shape 45"/>
          <p:cNvSpPr/>
          <p:nvPr/>
        </p:nvSpPr>
        <p:spPr>
          <a:xfrm>
            <a:off x="7321320" y="384048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71" name="Image 11" descr="assets/icons/check_white.png"/>
          <p:cNvPicPr/>
          <p:nvPr/>
        </p:nvPicPr>
        <p:blipFill>
          <a:blip r:embed="rId12"/>
          <a:stretch/>
        </p:blipFill>
        <p:spPr>
          <a:xfrm>
            <a:off x="7388280" y="39078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2" name="Shape 46"/>
          <p:cNvSpPr/>
          <p:nvPr/>
        </p:nvSpPr>
        <p:spPr>
          <a:xfrm>
            <a:off x="8984160" y="3840480"/>
            <a:ext cx="291600" cy="291600"/>
          </a:xfrm>
          <a:prstGeom prst="ellipse">
            <a:avLst/>
          </a:prstGeom>
          <a:solidFill>
            <a:srgbClr val="d99318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3" name="Text 47"/>
          <p:cNvSpPr/>
          <p:nvPr/>
        </p:nvSpPr>
        <p:spPr>
          <a:xfrm>
            <a:off x="8984160" y="381312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83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~</a:t>
            </a:r>
            <a:endParaRPr b="0" lang="es-ES" sz="83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4" name="Shape 48"/>
          <p:cNvSpPr/>
          <p:nvPr/>
        </p:nvSpPr>
        <p:spPr>
          <a:xfrm>
            <a:off x="10647000" y="384048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75" name="Image 12" descr="assets/icons/check_white.png"/>
          <p:cNvPicPr/>
          <p:nvPr/>
        </p:nvPicPr>
        <p:blipFill>
          <a:blip r:embed="rId13"/>
          <a:stretch/>
        </p:blipFill>
        <p:spPr>
          <a:xfrm>
            <a:off x="10714320" y="39078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6" name="Shape 49"/>
          <p:cNvSpPr/>
          <p:nvPr/>
        </p:nvSpPr>
        <p:spPr>
          <a:xfrm>
            <a:off x="567000" y="4215240"/>
            <a:ext cx="11056680" cy="456120"/>
          </a:xfrm>
          <a:prstGeom prst="rect">
            <a:avLst/>
          </a:prstGeom>
          <a:solidFill>
            <a:srgbClr val="f6f8f7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7" name="Text 50"/>
          <p:cNvSpPr/>
          <p:nvPr/>
        </p:nvSpPr>
        <p:spPr>
          <a:xfrm>
            <a:off x="658440" y="4233600"/>
            <a:ext cx="2559240" cy="41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Responsive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8" name="Shape 51"/>
          <p:cNvSpPr/>
          <p:nvPr/>
        </p:nvSpPr>
        <p:spPr>
          <a:xfrm>
            <a:off x="3364920" y="4215240"/>
            <a:ext cx="1551960" cy="456120"/>
          </a:xfrm>
          <a:prstGeom prst="rect">
            <a:avLst/>
          </a:prstGeom>
          <a:solidFill>
            <a:srgbClr val="e9f3e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9" name="Shape 52"/>
          <p:cNvSpPr/>
          <p:nvPr/>
        </p:nvSpPr>
        <p:spPr>
          <a:xfrm>
            <a:off x="3995280" y="429768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80" name="Image 13" descr="assets/icons/check_white.png"/>
          <p:cNvPicPr/>
          <p:nvPr/>
        </p:nvPicPr>
        <p:blipFill>
          <a:blip r:embed="rId14"/>
          <a:stretch/>
        </p:blipFill>
        <p:spPr>
          <a:xfrm>
            <a:off x="4062600" y="43650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1" name="Shape 53"/>
          <p:cNvSpPr/>
          <p:nvPr/>
        </p:nvSpPr>
        <p:spPr>
          <a:xfrm>
            <a:off x="5658120" y="429768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82" name="Image 14" descr="assets/icons/check_white.png"/>
          <p:cNvPicPr/>
          <p:nvPr/>
        </p:nvPicPr>
        <p:blipFill>
          <a:blip r:embed="rId15"/>
          <a:stretch/>
        </p:blipFill>
        <p:spPr>
          <a:xfrm>
            <a:off x="5725440" y="43650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3" name="Shape 54"/>
          <p:cNvSpPr/>
          <p:nvPr/>
        </p:nvSpPr>
        <p:spPr>
          <a:xfrm>
            <a:off x="7321320" y="429768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84" name="Image 15" descr="assets/icons/check_white.png"/>
          <p:cNvPicPr/>
          <p:nvPr/>
        </p:nvPicPr>
        <p:blipFill>
          <a:blip r:embed="rId16"/>
          <a:stretch/>
        </p:blipFill>
        <p:spPr>
          <a:xfrm>
            <a:off x="7388280" y="43650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5" name="Shape 55"/>
          <p:cNvSpPr/>
          <p:nvPr/>
        </p:nvSpPr>
        <p:spPr>
          <a:xfrm>
            <a:off x="8984160" y="429768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86" name="Image 16" descr="assets/icons/check_white.png"/>
          <p:cNvPicPr/>
          <p:nvPr/>
        </p:nvPicPr>
        <p:blipFill>
          <a:blip r:embed="rId17"/>
          <a:stretch/>
        </p:blipFill>
        <p:spPr>
          <a:xfrm>
            <a:off x="9051480" y="43650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7" name="Shape 56"/>
          <p:cNvSpPr/>
          <p:nvPr/>
        </p:nvSpPr>
        <p:spPr>
          <a:xfrm>
            <a:off x="10647000" y="4297680"/>
            <a:ext cx="291600" cy="291600"/>
          </a:xfrm>
          <a:prstGeom prst="ellipse">
            <a:avLst/>
          </a:prstGeom>
          <a:solidFill>
            <a:srgbClr val="e6e9e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8" name="Text 57"/>
          <p:cNvSpPr/>
          <p:nvPr/>
        </p:nvSpPr>
        <p:spPr>
          <a:xfrm>
            <a:off x="10647000" y="429768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4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4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9" name="Text 58"/>
          <p:cNvSpPr/>
          <p:nvPr/>
        </p:nvSpPr>
        <p:spPr>
          <a:xfrm>
            <a:off x="658440" y="4690800"/>
            <a:ext cx="2559240" cy="41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3D / Escenas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0" name="Shape 59"/>
          <p:cNvSpPr/>
          <p:nvPr/>
        </p:nvSpPr>
        <p:spPr>
          <a:xfrm>
            <a:off x="3364920" y="4672440"/>
            <a:ext cx="1551960" cy="456120"/>
          </a:xfrm>
          <a:prstGeom prst="rect">
            <a:avLst/>
          </a:prstGeom>
          <a:solidFill>
            <a:srgbClr val="e9f3e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1" name="Shape 60"/>
          <p:cNvSpPr/>
          <p:nvPr/>
        </p:nvSpPr>
        <p:spPr>
          <a:xfrm>
            <a:off x="3995280" y="475488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92" name="Image 17" descr="assets/icons/check_white.png"/>
          <p:cNvPicPr/>
          <p:nvPr/>
        </p:nvPicPr>
        <p:blipFill>
          <a:blip r:embed="rId18"/>
          <a:stretch/>
        </p:blipFill>
        <p:spPr>
          <a:xfrm>
            <a:off x="4062600" y="48222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3" name="Shape 61"/>
          <p:cNvSpPr/>
          <p:nvPr/>
        </p:nvSpPr>
        <p:spPr>
          <a:xfrm>
            <a:off x="5658120" y="4754880"/>
            <a:ext cx="291600" cy="291600"/>
          </a:xfrm>
          <a:prstGeom prst="ellipse">
            <a:avLst/>
          </a:prstGeom>
          <a:solidFill>
            <a:srgbClr val="e6e9e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4" name="Text 62"/>
          <p:cNvSpPr/>
          <p:nvPr/>
        </p:nvSpPr>
        <p:spPr>
          <a:xfrm>
            <a:off x="5658120" y="475488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4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4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5" name="Shape 63"/>
          <p:cNvSpPr/>
          <p:nvPr/>
        </p:nvSpPr>
        <p:spPr>
          <a:xfrm>
            <a:off x="7321320" y="4754880"/>
            <a:ext cx="291600" cy="291600"/>
          </a:xfrm>
          <a:prstGeom prst="ellipse">
            <a:avLst/>
          </a:prstGeom>
          <a:solidFill>
            <a:srgbClr val="e6e9e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6" name="Text 64"/>
          <p:cNvSpPr/>
          <p:nvPr/>
        </p:nvSpPr>
        <p:spPr>
          <a:xfrm>
            <a:off x="7321320" y="475488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4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4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7" name="Shape 65"/>
          <p:cNvSpPr/>
          <p:nvPr/>
        </p:nvSpPr>
        <p:spPr>
          <a:xfrm>
            <a:off x="8984160" y="4754880"/>
            <a:ext cx="291600" cy="291600"/>
          </a:xfrm>
          <a:prstGeom prst="ellipse">
            <a:avLst/>
          </a:prstGeom>
          <a:solidFill>
            <a:srgbClr val="e6e9e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8" name="Text 66"/>
          <p:cNvSpPr/>
          <p:nvPr/>
        </p:nvSpPr>
        <p:spPr>
          <a:xfrm>
            <a:off x="8984160" y="475488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4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4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9" name="Shape 67"/>
          <p:cNvSpPr/>
          <p:nvPr/>
        </p:nvSpPr>
        <p:spPr>
          <a:xfrm>
            <a:off x="10647000" y="4754880"/>
            <a:ext cx="291600" cy="291600"/>
          </a:xfrm>
          <a:prstGeom prst="ellipse">
            <a:avLst/>
          </a:prstGeom>
          <a:solidFill>
            <a:srgbClr val="e6e9e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0" name="Text 68"/>
          <p:cNvSpPr/>
          <p:nvPr/>
        </p:nvSpPr>
        <p:spPr>
          <a:xfrm>
            <a:off x="10647000" y="475488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4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4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1" name="Shape 69"/>
          <p:cNvSpPr/>
          <p:nvPr/>
        </p:nvSpPr>
        <p:spPr>
          <a:xfrm>
            <a:off x="567000" y="5129640"/>
            <a:ext cx="11056680" cy="456120"/>
          </a:xfrm>
          <a:prstGeom prst="rect">
            <a:avLst/>
          </a:prstGeom>
          <a:solidFill>
            <a:srgbClr val="f6f8f7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2" name="Text 70"/>
          <p:cNvSpPr/>
          <p:nvPr/>
        </p:nvSpPr>
        <p:spPr>
          <a:xfrm>
            <a:off x="658440" y="5148000"/>
            <a:ext cx="2559240" cy="41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Colección / Hub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3" name="Shape 71"/>
          <p:cNvSpPr/>
          <p:nvPr/>
        </p:nvSpPr>
        <p:spPr>
          <a:xfrm>
            <a:off x="3364920" y="5129640"/>
            <a:ext cx="1551960" cy="456120"/>
          </a:xfrm>
          <a:prstGeom prst="rect">
            <a:avLst/>
          </a:prstGeom>
          <a:solidFill>
            <a:srgbClr val="e9f3e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4" name="Shape 72"/>
          <p:cNvSpPr/>
          <p:nvPr/>
        </p:nvSpPr>
        <p:spPr>
          <a:xfrm>
            <a:off x="3995280" y="521208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05" name="Image 18" descr="assets/icons/check_white.png"/>
          <p:cNvPicPr/>
          <p:nvPr/>
        </p:nvPicPr>
        <p:blipFill>
          <a:blip r:embed="rId19"/>
          <a:stretch/>
        </p:blipFill>
        <p:spPr>
          <a:xfrm>
            <a:off x="4062600" y="52794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6" name="Shape 73"/>
          <p:cNvSpPr/>
          <p:nvPr/>
        </p:nvSpPr>
        <p:spPr>
          <a:xfrm>
            <a:off x="5658120" y="5212080"/>
            <a:ext cx="291600" cy="291600"/>
          </a:xfrm>
          <a:prstGeom prst="ellipse">
            <a:avLst/>
          </a:prstGeom>
          <a:solidFill>
            <a:srgbClr val="e6e9e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7" name="Text 74"/>
          <p:cNvSpPr/>
          <p:nvPr/>
        </p:nvSpPr>
        <p:spPr>
          <a:xfrm>
            <a:off x="5658120" y="521208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4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4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8" name="Shape 75"/>
          <p:cNvSpPr/>
          <p:nvPr/>
        </p:nvSpPr>
        <p:spPr>
          <a:xfrm>
            <a:off x="7321320" y="5212080"/>
            <a:ext cx="291600" cy="291600"/>
          </a:xfrm>
          <a:prstGeom prst="ellipse">
            <a:avLst/>
          </a:prstGeom>
          <a:solidFill>
            <a:srgbClr val="e6e9e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9" name="Text 76"/>
          <p:cNvSpPr/>
          <p:nvPr/>
        </p:nvSpPr>
        <p:spPr>
          <a:xfrm>
            <a:off x="7321320" y="521208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4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4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0" name="Shape 77"/>
          <p:cNvSpPr/>
          <p:nvPr/>
        </p:nvSpPr>
        <p:spPr>
          <a:xfrm>
            <a:off x="8984160" y="5212080"/>
            <a:ext cx="291600" cy="291600"/>
          </a:xfrm>
          <a:prstGeom prst="ellipse">
            <a:avLst/>
          </a:prstGeom>
          <a:solidFill>
            <a:srgbClr val="e6e9e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1" name="Text 78"/>
          <p:cNvSpPr/>
          <p:nvPr/>
        </p:nvSpPr>
        <p:spPr>
          <a:xfrm>
            <a:off x="8984160" y="521208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4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4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2" name="Shape 79"/>
          <p:cNvSpPr/>
          <p:nvPr/>
        </p:nvSpPr>
        <p:spPr>
          <a:xfrm>
            <a:off x="10647000" y="5212080"/>
            <a:ext cx="291600" cy="291600"/>
          </a:xfrm>
          <a:prstGeom prst="ellipse">
            <a:avLst/>
          </a:prstGeom>
          <a:solidFill>
            <a:srgbClr val="e6e9e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3" name="Text 80"/>
          <p:cNvSpPr/>
          <p:nvPr/>
        </p:nvSpPr>
        <p:spPr>
          <a:xfrm>
            <a:off x="10647000" y="521208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4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4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4" name="Text 81"/>
          <p:cNvSpPr/>
          <p:nvPr/>
        </p:nvSpPr>
        <p:spPr>
          <a:xfrm>
            <a:off x="658440" y="5605200"/>
            <a:ext cx="2559240" cy="41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Ecosistema GIS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5" name="Shape 82"/>
          <p:cNvSpPr/>
          <p:nvPr/>
        </p:nvSpPr>
        <p:spPr>
          <a:xfrm>
            <a:off x="3364920" y="5586840"/>
            <a:ext cx="1551960" cy="456120"/>
          </a:xfrm>
          <a:prstGeom prst="rect">
            <a:avLst/>
          </a:prstGeom>
          <a:solidFill>
            <a:srgbClr val="e9f3e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6" name="Shape 83"/>
          <p:cNvSpPr/>
          <p:nvPr/>
        </p:nvSpPr>
        <p:spPr>
          <a:xfrm>
            <a:off x="3995280" y="566928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17" name="Image 19" descr="assets/icons/check_white.png"/>
          <p:cNvPicPr/>
          <p:nvPr/>
        </p:nvPicPr>
        <p:blipFill>
          <a:blip r:embed="rId20"/>
          <a:stretch/>
        </p:blipFill>
        <p:spPr>
          <a:xfrm>
            <a:off x="4062600" y="57366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8" name="Shape 84"/>
          <p:cNvSpPr/>
          <p:nvPr/>
        </p:nvSpPr>
        <p:spPr>
          <a:xfrm>
            <a:off x="5658120" y="5669280"/>
            <a:ext cx="291600" cy="291600"/>
          </a:xfrm>
          <a:prstGeom prst="ellipse">
            <a:avLst/>
          </a:prstGeom>
          <a:solidFill>
            <a:srgbClr val="e6e9e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9" name="Text 85"/>
          <p:cNvSpPr/>
          <p:nvPr/>
        </p:nvSpPr>
        <p:spPr>
          <a:xfrm>
            <a:off x="5658120" y="566928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4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4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0" name="Shape 86"/>
          <p:cNvSpPr/>
          <p:nvPr/>
        </p:nvSpPr>
        <p:spPr>
          <a:xfrm>
            <a:off x="7321320" y="5669280"/>
            <a:ext cx="291600" cy="291600"/>
          </a:xfrm>
          <a:prstGeom prst="ellipse">
            <a:avLst/>
          </a:prstGeom>
          <a:solidFill>
            <a:srgbClr val="e6e9e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1" name="Text 87"/>
          <p:cNvSpPr/>
          <p:nvPr/>
        </p:nvSpPr>
        <p:spPr>
          <a:xfrm>
            <a:off x="7321320" y="566928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4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4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2" name="Shape 88"/>
          <p:cNvSpPr/>
          <p:nvPr/>
        </p:nvSpPr>
        <p:spPr>
          <a:xfrm>
            <a:off x="8984160" y="5669280"/>
            <a:ext cx="291600" cy="291600"/>
          </a:xfrm>
          <a:prstGeom prst="ellipse">
            <a:avLst/>
          </a:prstGeom>
          <a:solidFill>
            <a:srgbClr val="e6e9e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3" name="Text 89"/>
          <p:cNvSpPr/>
          <p:nvPr/>
        </p:nvSpPr>
        <p:spPr>
          <a:xfrm>
            <a:off x="8984160" y="566928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4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4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4" name="Shape 90"/>
          <p:cNvSpPr/>
          <p:nvPr/>
        </p:nvSpPr>
        <p:spPr>
          <a:xfrm>
            <a:off x="10647000" y="5669280"/>
            <a:ext cx="291600" cy="291600"/>
          </a:xfrm>
          <a:prstGeom prst="ellipse">
            <a:avLst/>
          </a:prstGeom>
          <a:solidFill>
            <a:srgbClr val="e6e9e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5" name="Text 91"/>
          <p:cNvSpPr/>
          <p:nvPr/>
        </p:nvSpPr>
        <p:spPr>
          <a:xfrm>
            <a:off x="10647000" y="566928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4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4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6" name="Text 92"/>
          <p:cNvSpPr/>
          <p:nvPr/>
        </p:nvSpPr>
        <p:spPr>
          <a:xfrm>
            <a:off x="567000" y="6172200"/>
            <a:ext cx="1105668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05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✓ Sí    ~ Parcial    ✗ No   —   Datos basados en revisión de funcionalidades disponibles en 2025–2026.</a:t>
            </a:r>
            <a:endParaRPr b="0" lang="es-ES" sz="10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7" name="Text 93"/>
          <p:cNvSpPr/>
          <p:nvPr/>
        </p:nvSpPr>
        <p:spPr>
          <a:xfrm>
            <a:off x="567000" y="6519600"/>
            <a:ext cx="100508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Storytelling agnóstico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8" name="Text 94"/>
          <p:cNvSpPr/>
          <p:nvPr/>
        </p:nvSpPr>
        <p:spPr>
          <a:xfrm>
            <a:off x="10618920" y="6519600"/>
            <a:ext cx="100476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5  /  17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Text 0"/>
          <p:cNvSpPr/>
          <p:nvPr/>
        </p:nvSpPr>
        <p:spPr>
          <a:xfrm>
            <a:off x="567000" y="914400"/>
            <a:ext cx="1105668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LA VENTAJA DIFERENCIAL</a:t>
            </a:r>
            <a:endParaRPr b="0" lang="es-ES" sz="115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0" name="Text 1"/>
          <p:cNvSpPr/>
          <p:nvPr/>
        </p:nvSpPr>
        <p:spPr>
          <a:xfrm>
            <a:off x="567000" y="1371600"/>
            <a:ext cx="10240200" cy="155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8000"/>
              </a:lnSpc>
              <a:tabLst>
                <a:tab algn="l" pos="0"/>
              </a:tabLst>
            </a:pPr>
            <a:r>
              <a:rPr b="1" lang="en-US" sz="33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ArcGIS StoryMaps es la única herramienta que conecta </a:t>
            </a:r>
            <a:r>
              <a:rPr b="1" lang="en-US" sz="330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datos GIS reales</a:t>
            </a:r>
            <a:r>
              <a:rPr b="1" lang="en-US" sz="33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 con narrativa.</a:t>
            </a:r>
            <a:endParaRPr b="0" lang="es-ES" sz="33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1" name="Shape 2"/>
          <p:cNvSpPr/>
          <p:nvPr/>
        </p:nvSpPr>
        <p:spPr>
          <a:xfrm>
            <a:off x="567000" y="3566160"/>
            <a:ext cx="3528360" cy="2010600"/>
          </a:xfrm>
          <a:prstGeom prst="roundRect">
            <a:avLst>
              <a:gd name="adj" fmla="val 5455"/>
            </a:avLst>
          </a:prstGeom>
          <a:solidFill>
            <a:srgbClr val="0b1714">
              <a:alpha val="78000"/>
            </a:srgbClr>
          </a:solidFill>
          <a:ln w="9525">
            <a:solidFill>
              <a:srgbClr val="27c2a2">
                <a:alpha val="55000"/>
              </a:srgb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2" name="Shape 3"/>
          <p:cNvSpPr/>
          <p:nvPr/>
        </p:nvSpPr>
        <p:spPr>
          <a:xfrm>
            <a:off x="831960" y="3813120"/>
            <a:ext cx="565920" cy="5659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33" name="Image 0" descr="assets/icons/code_white.png"/>
          <p:cNvPicPr/>
          <p:nvPr/>
        </p:nvPicPr>
        <p:blipFill>
          <a:blip r:embed="rId2"/>
          <a:stretch/>
        </p:blipFill>
        <p:spPr>
          <a:xfrm>
            <a:off x="973800" y="3954960"/>
            <a:ext cx="282240" cy="282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4" name="Text 4"/>
          <p:cNvSpPr/>
          <p:nvPr/>
        </p:nvSpPr>
        <p:spPr>
          <a:xfrm>
            <a:off x="951120" y="4443840"/>
            <a:ext cx="2760480" cy="56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8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100%</a:t>
            </a:r>
            <a:endParaRPr b="0" lang="es-ES" sz="3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5" name="Text 5"/>
          <p:cNvSpPr/>
          <p:nvPr/>
        </p:nvSpPr>
        <p:spPr>
          <a:xfrm>
            <a:off x="951120" y="5010840"/>
            <a:ext cx="276048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4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d2e0da"/>
                </a:solidFill>
                <a:effectLst/>
                <a:uFillTx/>
                <a:latin typeface="Calibri"/>
                <a:ea typeface="Calibri"/>
              </a:rPr>
              <a:t>visual sin código</a:t>
            </a:r>
            <a:endParaRPr b="0" lang="es-ES" sz="125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6" name="Shape 6"/>
          <p:cNvSpPr/>
          <p:nvPr/>
        </p:nvSpPr>
        <p:spPr>
          <a:xfrm>
            <a:off x="4331160" y="3566160"/>
            <a:ext cx="3528360" cy="2010600"/>
          </a:xfrm>
          <a:prstGeom prst="roundRect">
            <a:avLst>
              <a:gd name="adj" fmla="val 5455"/>
            </a:avLst>
          </a:prstGeom>
          <a:solidFill>
            <a:srgbClr val="0b1714">
              <a:alpha val="78000"/>
            </a:srgbClr>
          </a:solidFill>
          <a:ln w="9525">
            <a:solidFill>
              <a:srgbClr val="e8731c">
                <a:alpha val="55000"/>
              </a:srgb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7" name="Shape 7"/>
          <p:cNvSpPr/>
          <p:nvPr/>
        </p:nvSpPr>
        <p:spPr>
          <a:xfrm>
            <a:off x="4596120" y="3813120"/>
            <a:ext cx="565920" cy="56592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38" name="Image 1" descr="assets/icons/arrowsRotate_white.png"/>
          <p:cNvPicPr/>
          <p:nvPr/>
        </p:nvPicPr>
        <p:blipFill>
          <a:blip r:embed="rId3"/>
          <a:stretch/>
        </p:blipFill>
        <p:spPr>
          <a:xfrm>
            <a:off x="4737960" y="3954960"/>
            <a:ext cx="282240" cy="282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9" name="Text 8"/>
          <p:cNvSpPr/>
          <p:nvPr/>
        </p:nvSpPr>
        <p:spPr>
          <a:xfrm>
            <a:off x="4715280" y="4443840"/>
            <a:ext cx="2760480" cy="56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24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Datos en vivo</a:t>
            </a:r>
            <a:endParaRPr b="0" lang="es-E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0" name="Text 9"/>
          <p:cNvSpPr/>
          <p:nvPr/>
        </p:nvSpPr>
        <p:spPr>
          <a:xfrm>
            <a:off x="4715280" y="5010840"/>
            <a:ext cx="276048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4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d2e0da"/>
                </a:solidFill>
                <a:effectLst/>
                <a:uFillTx/>
                <a:latin typeface="Calibri"/>
                <a:ea typeface="Calibri"/>
              </a:rPr>
              <a:t>los mapas se actualizan con la capa</a:t>
            </a:r>
            <a:endParaRPr b="0" lang="es-ES" sz="125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1" name="Shape 10"/>
          <p:cNvSpPr/>
          <p:nvPr/>
        </p:nvSpPr>
        <p:spPr>
          <a:xfrm>
            <a:off x="8095320" y="3566160"/>
            <a:ext cx="3528360" cy="2010600"/>
          </a:xfrm>
          <a:prstGeom prst="roundRect">
            <a:avLst>
              <a:gd name="adj" fmla="val 5455"/>
            </a:avLst>
          </a:prstGeom>
          <a:solidFill>
            <a:srgbClr val="0b1714">
              <a:alpha val="78000"/>
            </a:srgbClr>
          </a:solidFill>
          <a:ln w="9525">
            <a:solidFill>
              <a:srgbClr val="27c2a2">
                <a:alpha val="55000"/>
              </a:srgb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2" name="Shape 11"/>
          <p:cNvSpPr/>
          <p:nvPr/>
        </p:nvSpPr>
        <p:spPr>
          <a:xfrm>
            <a:off x="8360280" y="3813120"/>
            <a:ext cx="565920" cy="5659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43" name="Image 2" descr="assets/icons/boxes_white.png"/>
          <p:cNvPicPr/>
          <p:nvPr/>
        </p:nvPicPr>
        <p:blipFill>
          <a:blip r:embed="rId4"/>
          <a:stretch/>
        </p:blipFill>
        <p:spPr>
          <a:xfrm>
            <a:off x="8502120" y="3954960"/>
            <a:ext cx="282240" cy="282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4" name="Text 12"/>
          <p:cNvSpPr/>
          <p:nvPr/>
        </p:nvSpPr>
        <p:spPr>
          <a:xfrm>
            <a:off x="8479080" y="4443840"/>
            <a:ext cx="2760480" cy="56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24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3 formatos</a:t>
            </a:r>
            <a:endParaRPr b="0" lang="es-E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5" name="Text 13"/>
          <p:cNvSpPr/>
          <p:nvPr/>
        </p:nvSpPr>
        <p:spPr>
          <a:xfrm>
            <a:off x="8479080" y="5010840"/>
            <a:ext cx="276048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4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d2e0da"/>
                </a:solidFill>
                <a:effectLst/>
                <a:uFillTx/>
                <a:latin typeface="Calibri"/>
                <a:ea typeface="Calibri"/>
              </a:rPr>
              <a:t>Story · Briefing · Collection</a:t>
            </a:r>
            <a:endParaRPr b="0" lang="es-ES" sz="125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6" name="Text 14"/>
          <p:cNvSpPr/>
          <p:nvPr/>
        </p:nvSpPr>
        <p:spPr>
          <a:xfrm>
            <a:off x="567000" y="6519600"/>
            <a:ext cx="100508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Storytelling agnóstico   ·   CNTG 2026   ·   Nuria Muñoz   ·   BTODigital</a:t>
            </a:r>
            <a:endParaRPr b="0" lang="es-ES" sz="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7" name="Text 15"/>
          <p:cNvSpPr/>
          <p:nvPr/>
        </p:nvSpPr>
        <p:spPr>
          <a:xfrm>
            <a:off x="10618920" y="6519600"/>
            <a:ext cx="100476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6  /  17</a:t>
            </a:r>
            <a:endParaRPr b="0" lang="es-ES" sz="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Text 0"/>
          <p:cNvSpPr/>
          <p:nvPr/>
        </p:nvSpPr>
        <p:spPr>
          <a:xfrm>
            <a:off x="567000" y="502920"/>
            <a:ext cx="1105668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ANÁLISIS DE VENTAJAS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9" name="Text 1"/>
          <p:cNvSpPr/>
          <p:nvPr/>
        </p:nvSpPr>
        <p:spPr>
          <a:xfrm>
            <a:off x="567000" y="841320"/>
            <a:ext cx="11056680" cy="65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8 razones para elegir ArcGIS StoryMaps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0" name="Shape 2"/>
          <p:cNvSpPr/>
          <p:nvPr/>
        </p:nvSpPr>
        <p:spPr>
          <a:xfrm>
            <a:off x="567000" y="1737360"/>
            <a:ext cx="5466960" cy="1059480"/>
          </a:xfrm>
          <a:prstGeom prst="roundRect">
            <a:avLst>
              <a:gd name="adj" fmla="val 862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1" name="Shape 3"/>
          <p:cNvSpPr/>
          <p:nvPr/>
        </p:nvSpPr>
        <p:spPr>
          <a:xfrm>
            <a:off x="786240" y="1938600"/>
            <a:ext cx="657360" cy="65736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52" name="Image 0" descr="assets/icons/mapLoc_white.png"/>
          <p:cNvPicPr/>
          <p:nvPr/>
        </p:nvPicPr>
        <p:blipFill>
          <a:blip r:embed="rId1"/>
          <a:stretch/>
        </p:blipFill>
        <p:spPr>
          <a:xfrm>
            <a:off x="951120" y="2103120"/>
            <a:ext cx="327960" cy="327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3" name="Text 4"/>
          <p:cNvSpPr/>
          <p:nvPr/>
        </p:nvSpPr>
        <p:spPr>
          <a:xfrm>
            <a:off x="1572840" y="1883520"/>
            <a:ext cx="427824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Mapa nativo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4" name="Text 5"/>
          <p:cNvSpPr/>
          <p:nvPr/>
        </p:nvSpPr>
        <p:spPr>
          <a:xfrm>
            <a:off x="1572840" y="2194560"/>
            <a:ext cx="4259880" cy="529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WebMaps de ArcGIS Online conectados en directo. Pop-ups, simbología y filtros sin configuración extra.</a:t>
            </a:r>
            <a:endParaRPr b="0" lang="es-ES" sz="1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5" name="Shape 6"/>
          <p:cNvSpPr/>
          <p:nvPr/>
        </p:nvSpPr>
        <p:spPr>
          <a:xfrm>
            <a:off x="6156720" y="1737360"/>
            <a:ext cx="5466960" cy="1059480"/>
          </a:xfrm>
          <a:prstGeom prst="roundRect">
            <a:avLst>
              <a:gd name="adj" fmla="val 862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6" name="Shape 7"/>
          <p:cNvSpPr/>
          <p:nvPr/>
        </p:nvSpPr>
        <p:spPr>
          <a:xfrm>
            <a:off x="6375960" y="1938600"/>
            <a:ext cx="657360" cy="65736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57" name="Image 1" descr="assets/icons/cube_white.png"/>
          <p:cNvPicPr/>
          <p:nvPr/>
        </p:nvPicPr>
        <p:blipFill>
          <a:blip r:embed="rId2"/>
          <a:stretch/>
        </p:blipFill>
        <p:spPr>
          <a:xfrm>
            <a:off x="6540840" y="2103120"/>
            <a:ext cx="327960" cy="327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8" name="Text 8"/>
          <p:cNvSpPr/>
          <p:nvPr/>
        </p:nvSpPr>
        <p:spPr>
          <a:xfrm>
            <a:off x="7162560" y="1883520"/>
            <a:ext cx="427824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Escenas 3D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9" name="Text 9"/>
          <p:cNvSpPr/>
          <p:nvPr/>
        </p:nvSpPr>
        <p:spPr>
          <a:xfrm>
            <a:off x="7162560" y="2194560"/>
            <a:ext cx="4259880" cy="529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ArcGIS Scene Viewer integrado: vuelos, extrusión de edificios, terreno real.</a:t>
            </a:r>
            <a:endParaRPr b="0" lang="es-ES" sz="1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0" name="Shape 10"/>
          <p:cNvSpPr/>
          <p:nvPr/>
        </p:nvSpPr>
        <p:spPr>
          <a:xfrm>
            <a:off x="567000" y="2926080"/>
            <a:ext cx="5466960" cy="1059480"/>
          </a:xfrm>
          <a:prstGeom prst="roundRect">
            <a:avLst>
              <a:gd name="adj" fmla="val 862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1" name="Shape 11"/>
          <p:cNvSpPr/>
          <p:nvPr/>
        </p:nvSpPr>
        <p:spPr>
          <a:xfrm>
            <a:off x="786240" y="3127320"/>
            <a:ext cx="657360" cy="65736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62" name="Image 2" descr="assets/icons/arrowsRotate_white.png"/>
          <p:cNvPicPr/>
          <p:nvPr/>
        </p:nvPicPr>
        <p:blipFill>
          <a:blip r:embed="rId3"/>
          <a:stretch/>
        </p:blipFill>
        <p:spPr>
          <a:xfrm>
            <a:off x="951120" y="3291840"/>
            <a:ext cx="327960" cy="327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3" name="Text 12"/>
          <p:cNvSpPr/>
          <p:nvPr/>
        </p:nvSpPr>
        <p:spPr>
          <a:xfrm>
            <a:off x="1572840" y="3072240"/>
            <a:ext cx="427824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Datos en vivo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4" name="Text 13"/>
          <p:cNvSpPr/>
          <p:nvPr/>
        </p:nvSpPr>
        <p:spPr>
          <a:xfrm>
            <a:off x="1572840" y="3383280"/>
            <a:ext cx="4259880" cy="529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Si la capa fuente cambia, la StoryMap lo refleja automáticamente al abrir.</a:t>
            </a:r>
            <a:endParaRPr b="0" lang="es-ES" sz="1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5" name="Shape 14"/>
          <p:cNvSpPr/>
          <p:nvPr/>
        </p:nvSpPr>
        <p:spPr>
          <a:xfrm>
            <a:off x="6156720" y="2926080"/>
            <a:ext cx="5466960" cy="1059480"/>
          </a:xfrm>
          <a:prstGeom prst="roundRect">
            <a:avLst>
              <a:gd name="adj" fmla="val 862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6" name="Shape 15"/>
          <p:cNvSpPr/>
          <p:nvPr/>
        </p:nvSpPr>
        <p:spPr>
          <a:xfrm>
            <a:off x="6375960" y="3127320"/>
            <a:ext cx="657360" cy="65736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67" name="Image 3" descr="assets/icons/code_white.png"/>
          <p:cNvPicPr/>
          <p:nvPr/>
        </p:nvPicPr>
        <p:blipFill>
          <a:blip r:embed="rId4"/>
          <a:stretch/>
        </p:blipFill>
        <p:spPr>
          <a:xfrm>
            <a:off x="6540840" y="3291840"/>
            <a:ext cx="327960" cy="327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8" name="Text 16"/>
          <p:cNvSpPr/>
          <p:nvPr/>
        </p:nvSpPr>
        <p:spPr>
          <a:xfrm>
            <a:off x="7162560" y="3072240"/>
            <a:ext cx="427824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Sin código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9" name="Text 17"/>
          <p:cNvSpPr/>
          <p:nvPr/>
        </p:nvSpPr>
        <p:spPr>
          <a:xfrm>
            <a:off x="7162560" y="3383280"/>
            <a:ext cx="4259880" cy="529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Editor WYSIWYG: arrastras bloques. No necesitas HTML, CSS ni JavaScript.</a:t>
            </a:r>
            <a:endParaRPr b="0" lang="es-ES" sz="1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0" name="Shape 18"/>
          <p:cNvSpPr/>
          <p:nvPr/>
        </p:nvSpPr>
        <p:spPr>
          <a:xfrm>
            <a:off x="567000" y="4114800"/>
            <a:ext cx="5466960" cy="1059480"/>
          </a:xfrm>
          <a:prstGeom prst="roundRect">
            <a:avLst>
              <a:gd name="adj" fmla="val 862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1" name="Shape 19"/>
          <p:cNvSpPr/>
          <p:nvPr/>
        </p:nvSpPr>
        <p:spPr>
          <a:xfrm>
            <a:off x="786240" y="4316040"/>
            <a:ext cx="657360" cy="65736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72" name="Image 4" descr="assets/icons/sitemap_white.png"/>
          <p:cNvPicPr/>
          <p:nvPr/>
        </p:nvPicPr>
        <p:blipFill>
          <a:blip r:embed="rId5"/>
          <a:stretch/>
        </p:blipFill>
        <p:spPr>
          <a:xfrm>
            <a:off x="951120" y="4480560"/>
            <a:ext cx="327960" cy="327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3" name="Text 20"/>
          <p:cNvSpPr/>
          <p:nvPr/>
        </p:nvSpPr>
        <p:spPr>
          <a:xfrm>
            <a:off x="1572840" y="4260960"/>
            <a:ext cx="427824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Ecosistema Esri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4" name="Text 21"/>
          <p:cNvSpPr/>
          <p:nvPr/>
        </p:nvSpPr>
        <p:spPr>
          <a:xfrm>
            <a:off x="1572840" y="4572000"/>
            <a:ext cx="4259880" cy="529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Conecta con ArcGIS Pro, ArcGIS Online, Experience Builder y Living Atlas.</a:t>
            </a:r>
            <a:endParaRPr b="0" lang="es-ES" sz="1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5" name="Shape 22"/>
          <p:cNvSpPr/>
          <p:nvPr/>
        </p:nvSpPr>
        <p:spPr>
          <a:xfrm>
            <a:off x="6156720" y="4114800"/>
            <a:ext cx="5466960" cy="1059480"/>
          </a:xfrm>
          <a:prstGeom prst="roundRect">
            <a:avLst>
              <a:gd name="adj" fmla="val 862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6" name="Shape 23"/>
          <p:cNvSpPr/>
          <p:nvPr/>
        </p:nvSpPr>
        <p:spPr>
          <a:xfrm>
            <a:off x="6375960" y="4316040"/>
            <a:ext cx="657360" cy="65736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77" name="Image 5" descr="assets/icons/mobile_white.png"/>
          <p:cNvPicPr/>
          <p:nvPr/>
        </p:nvPicPr>
        <p:blipFill>
          <a:blip r:embed="rId6"/>
          <a:stretch/>
        </p:blipFill>
        <p:spPr>
          <a:xfrm>
            <a:off x="6540840" y="4480560"/>
            <a:ext cx="327960" cy="327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8" name="Text 24"/>
          <p:cNvSpPr/>
          <p:nvPr/>
        </p:nvSpPr>
        <p:spPr>
          <a:xfrm>
            <a:off x="7162560" y="4260960"/>
            <a:ext cx="427824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Responsive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9" name="Text 25"/>
          <p:cNvSpPr/>
          <p:nvPr/>
        </p:nvSpPr>
        <p:spPr>
          <a:xfrm>
            <a:off x="7162560" y="4572000"/>
            <a:ext cx="4259880" cy="529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Se adapta a móvil, tableta y escritorio sin configuración adicional.</a:t>
            </a:r>
            <a:endParaRPr b="0" lang="es-ES" sz="1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0" name="Shape 26"/>
          <p:cNvSpPr/>
          <p:nvPr/>
        </p:nvSpPr>
        <p:spPr>
          <a:xfrm>
            <a:off x="567000" y="5303520"/>
            <a:ext cx="5466960" cy="1059480"/>
          </a:xfrm>
          <a:prstGeom prst="roundRect">
            <a:avLst>
              <a:gd name="adj" fmla="val 862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1" name="Shape 27"/>
          <p:cNvSpPr/>
          <p:nvPr/>
        </p:nvSpPr>
        <p:spPr>
          <a:xfrm>
            <a:off x="786240" y="5504760"/>
            <a:ext cx="657360" cy="65736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82" name="Image 6" descr="assets/icons/boxes_white.png"/>
          <p:cNvPicPr/>
          <p:nvPr/>
        </p:nvPicPr>
        <p:blipFill>
          <a:blip r:embed="rId7"/>
          <a:stretch/>
        </p:blipFill>
        <p:spPr>
          <a:xfrm>
            <a:off x="951120" y="5669280"/>
            <a:ext cx="327960" cy="327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3" name="Text 28"/>
          <p:cNvSpPr/>
          <p:nvPr/>
        </p:nvSpPr>
        <p:spPr>
          <a:xfrm>
            <a:off x="1572840" y="5449680"/>
            <a:ext cx="427824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Collections / Hubs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4" name="Text 29"/>
          <p:cNvSpPr/>
          <p:nvPr/>
        </p:nvSpPr>
        <p:spPr>
          <a:xfrm>
            <a:off x="1572840" y="5760720"/>
            <a:ext cx="4259880" cy="529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Agrupa varias Stories y Briefings en un hub temático con portada propia.</a:t>
            </a:r>
            <a:endParaRPr b="0" lang="es-ES" sz="1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5" name="Shape 30"/>
          <p:cNvSpPr/>
          <p:nvPr/>
        </p:nvSpPr>
        <p:spPr>
          <a:xfrm>
            <a:off x="6156720" y="5303520"/>
            <a:ext cx="5466960" cy="1059480"/>
          </a:xfrm>
          <a:prstGeom prst="roundRect">
            <a:avLst>
              <a:gd name="adj" fmla="val 862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6" name="Shape 31"/>
          <p:cNvSpPr/>
          <p:nvPr/>
        </p:nvSpPr>
        <p:spPr>
          <a:xfrm>
            <a:off x="6375960" y="5504760"/>
            <a:ext cx="657360" cy="65736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87" name="Image 7" descr="assets/icons/robot_white.png"/>
          <p:cNvPicPr/>
          <p:nvPr/>
        </p:nvPicPr>
        <p:blipFill>
          <a:blip r:embed="rId8"/>
          <a:stretch/>
        </p:blipFill>
        <p:spPr>
          <a:xfrm>
            <a:off x="6540840" y="5669280"/>
            <a:ext cx="327960" cy="327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8" name="Text 32"/>
          <p:cNvSpPr/>
          <p:nvPr/>
        </p:nvSpPr>
        <p:spPr>
          <a:xfrm>
            <a:off x="7162560" y="5449680"/>
            <a:ext cx="427824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Asistente IA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9" name="Text 33"/>
          <p:cNvSpPr/>
          <p:nvPr/>
        </p:nvSpPr>
        <p:spPr>
          <a:xfrm>
            <a:off x="7162560" y="5760720"/>
            <a:ext cx="4259880" cy="529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AI assistant integrado en el bloque Texto para redactar, resumir y reescribir.</a:t>
            </a:r>
            <a:endParaRPr b="0" lang="es-ES" sz="1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0" name="Text 34"/>
          <p:cNvSpPr/>
          <p:nvPr/>
        </p:nvSpPr>
        <p:spPr>
          <a:xfrm>
            <a:off x="567000" y="6519600"/>
            <a:ext cx="100508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Storytelling agnóstico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1" name="Text 35"/>
          <p:cNvSpPr/>
          <p:nvPr/>
        </p:nvSpPr>
        <p:spPr>
          <a:xfrm>
            <a:off x="10618920" y="6519600"/>
            <a:ext cx="100476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7  /  17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Text 0"/>
          <p:cNvSpPr/>
          <p:nvPr/>
        </p:nvSpPr>
        <p:spPr>
          <a:xfrm>
            <a:off x="567000" y="502920"/>
            <a:ext cx="1105668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COMPARATIVA DIRECTA · 1 DE 3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3" name="Text 1"/>
          <p:cNvSpPr/>
          <p:nvPr/>
        </p:nvSpPr>
        <p:spPr>
          <a:xfrm>
            <a:off x="567000" y="841320"/>
            <a:ext cx="11056680" cy="65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Shorthand vs ArcGIS StoryMaps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4" name="Shape 2"/>
          <p:cNvSpPr/>
          <p:nvPr/>
        </p:nvSpPr>
        <p:spPr>
          <a:xfrm>
            <a:off x="567000" y="1783080"/>
            <a:ext cx="5466960" cy="4369680"/>
          </a:xfrm>
          <a:prstGeom prst="roundRect">
            <a:avLst>
              <a:gd name="adj" fmla="val 2510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5" name="Text 3"/>
          <p:cNvSpPr/>
          <p:nvPr/>
        </p:nvSpPr>
        <p:spPr>
          <a:xfrm>
            <a:off x="978480" y="2057400"/>
            <a:ext cx="464400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pc="119" strike="noStrike" u="none">
                <a:solidFill>
                  <a:srgbClr val="5a6570"/>
                </a:solidFill>
                <a:effectLst/>
                <a:uFillTx/>
                <a:latin typeface="Calibri"/>
                <a:ea typeface="Calibri"/>
              </a:rPr>
              <a:t>SHORTHAND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6" name="Text 4"/>
          <p:cNvSpPr/>
          <p:nvPr/>
        </p:nvSpPr>
        <p:spPr>
          <a:xfrm>
            <a:off x="978480" y="2386440"/>
            <a:ext cx="4644000" cy="30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500" strike="noStrike" u="none">
                <a:solidFill>
                  <a:srgbClr val="16191f"/>
                </a:solidFill>
                <a:effectLst/>
                <a:uFillTx/>
                <a:latin typeface="Cambria"/>
                <a:ea typeface="Cambria"/>
              </a:rPr>
              <a:t>Excelente para periodismo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7" name="Shape 5"/>
          <p:cNvSpPr/>
          <p:nvPr/>
        </p:nvSpPr>
        <p:spPr>
          <a:xfrm>
            <a:off x="987480" y="293580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98" name="Image 0" descr="assets/icons/check_white.png"/>
          <p:cNvPicPr/>
          <p:nvPr/>
        </p:nvPicPr>
        <p:blipFill>
          <a:blip r:embed="rId1"/>
          <a:stretch/>
        </p:blipFill>
        <p:spPr>
          <a:xfrm>
            <a:off x="1054800" y="300312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9" name="Text 6"/>
          <p:cNvSpPr/>
          <p:nvPr/>
        </p:nvSpPr>
        <p:spPr>
          <a:xfrm>
            <a:off x="1435680" y="288036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Efectos scroll y animaciones avanzadas.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0" name="Shape 7"/>
          <p:cNvSpPr/>
          <p:nvPr/>
        </p:nvSpPr>
        <p:spPr>
          <a:xfrm>
            <a:off x="987480" y="333936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01" name="Image 1" descr="assets/icons/check_white.png"/>
          <p:cNvPicPr/>
          <p:nvPr/>
        </p:nvPicPr>
        <p:blipFill>
          <a:blip r:embed="rId2"/>
          <a:stretch/>
        </p:blipFill>
        <p:spPr>
          <a:xfrm>
            <a:off x="1054800" y="340668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2" name="Text 8"/>
          <p:cNvSpPr/>
          <p:nvPr/>
        </p:nvSpPr>
        <p:spPr>
          <a:xfrm>
            <a:off x="1435680" y="328392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Vídeo de fondo y fullscreen limpio.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3" name="Shape 9"/>
          <p:cNvSpPr/>
          <p:nvPr/>
        </p:nvSpPr>
        <p:spPr>
          <a:xfrm>
            <a:off x="987480" y="374292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04" name="Image 2" descr="assets/icons/check_white.png"/>
          <p:cNvPicPr/>
          <p:nvPr/>
        </p:nvPicPr>
        <p:blipFill>
          <a:blip r:embed="rId3"/>
          <a:stretch/>
        </p:blipFill>
        <p:spPr>
          <a:xfrm>
            <a:off x="1054800" y="380988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5" name="Text 10"/>
          <p:cNvSpPr/>
          <p:nvPr/>
        </p:nvSpPr>
        <p:spPr>
          <a:xfrm>
            <a:off x="1435680" y="368748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Plantillas editoriales muy cuidadas.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6" name="Shape 11"/>
          <p:cNvSpPr/>
          <p:nvPr/>
        </p:nvSpPr>
        <p:spPr>
          <a:xfrm>
            <a:off x="987480" y="414612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07" name="Image 3" descr="assets/icons/check_white.png"/>
          <p:cNvPicPr/>
          <p:nvPr/>
        </p:nvPicPr>
        <p:blipFill>
          <a:blip r:embed="rId4"/>
          <a:stretch/>
        </p:blipFill>
        <p:spPr>
          <a:xfrm>
            <a:off x="1054800" y="421344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8" name="Text 12"/>
          <p:cNvSpPr/>
          <p:nvPr/>
        </p:nvSpPr>
        <p:spPr>
          <a:xfrm>
            <a:off x="1435680" y="409068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Sin necesidad de cuenta GIS.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9" name="Shape 13"/>
          <p:cNvSpPr/>
          <p:nvPr/>
        </p:nvSpPr>
        <p:spPr>
          <a:xfrm>
            <a:off x="987480" y="4549680"/>
            <a:ext cx="291600" cy="291600"/>
          </a:xfrm>
          <a:prstGeom prst="ellipse">
            <a:avLst/>
          </a:prstGeom>
          <a:solidFill>
            <a:srgbClr val="f0ded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0" name="Text 14"/>
          <p:cNvSpPr/>
          <p:nvPr/>
        </p:nvSpPr>
        <p:spPr>
          <a:xfrm>
            <a:off x="987480" y="454968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10" strike="noStrike" u="none">
                <a:solidFill>
                  <a:srgbClr val="b0392b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1" name="Text 15"/>
          <p:cNvSpPr/>
          <p:nvPr/>
        </p:nvSpPr>
        <p:spPr>
          <a:xfrm>
            <a:off x="1435680" y="449424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7a6258"/>
                </a:solidFill>
                <a:effectLst/>
                <a:uFillTx/>
                <a:latin typeface="Calibri"/>
                <a:ea typeface="Calibri"/>
              </a:rPr>
              <a:t>Sin mapa nativo: requiere Datawrapper u otro embed.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2" name="Shape 16"/>
          <p:cNvSpPr/>
          <p:nvPr/>
        </p:nvSpPr>
        <p:spPr>
          <a:xfrm>
            <a:off x="987480" y="4953240"/>
            <a:ext cx="291600" cy="291600"/>
          </a:xfrm>
          <a:prstGeom prst="ellipse">
            <a:avLst/>
          </a:prstGeom>
          <a:solidFill>
            <a:srgbClr val="f0ded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3" name="Text 17"/>
          <p:cNvSpPr/>
          <p:nvPr/>
        </p:nvSpPr>
        <p:spPr>
          <a:xfrm>
            <a:off x="987480" y="495324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10" strike="noStrike" u="none">
                <a:solidFill>
                  <a:srgbClr val="b0392b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4" name="Text 18"/>
          <p:cNvSpPr/>
          <p:nvPr/>
        </p:nvSpPr>
        <p:spPr>
          <a:xfrm>
            <a:off x="1435680" y="489780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7a6258"/>
                </a:solidFill>
                <a:effectLst/>
                <a:uFillTx/>
                <a:latin typeface="Calibri"/>
                <a:ea typeface="Calibri"/>
              </a:rPr>
              <a:t>Sin conexión a datos GIS en vivo.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5" name="Shape 19"/>
          <p:cNvSpPr/>
          <p:nvPr/>
        </p:nvSpPr>
        <p:spPr>
          <a:xfrm>
            <a:off x="987480" y="5356800"/>
            <a:ext cx="291600" cy="291600"/>
          </a:xfrm>
          <a:prstGeom prst="ellipse">
            <a:avLst/>
          </a:prstGeom>
          <a:solidFill>
            <a:srgbClr val="f0ded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6" name="Text 20"/>
          <p:cNvSpPr/>
          <p:nvPr/>
        </p:nvSpPr>
        <p:spPr>
          <a:xfrm>
            <a:off x="987480" y="535680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10" strike="noStrike" u="none">
                <a:solidFill>
                  <a:srgbClr val="b0392b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7" name="Text 21"/>
          <p:cNvSpPr/>
          <p:nvPr/>
        </p:nvSpPr>
        <p:spPr>
          <a:xfrm>
            <a:off x="1435680" y="530136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7a6258"/>
                </a:solidFill>
                <a:effectLst/>
                <a:uFillTx/>
                <a:latin typeface="Calibri"/>
                <a:ea typeface="Calibri"/>
              </a:rPr>
              <a:t>De pago para uso profesional y equipos.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8" name="Shape 22"/>
          <p:cNvSpPr/>
          <p:nvPr/>
        </p:nvSpPr>
        <p:spPr>
          <a:xfrm>
            <a:off x="987480" y="5760000"/>
            <a:ext cx="291600" cy="291600"/>
          </a:xfrm>
          <a:prstGeom prst="ellipse">
            <a:avLst/>
          </a:prstGeom>
          <a:solidFill>
            <a:srgbClr val="f0ded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9" name="Text 23"/>
          <p:cNvSpPr/>
          <p:nvPr/>
        </p:nvSpPr>
        <p:spPr>
          <a:xfrm>
            <a:off x="987480" y="576000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10" strike="noStrike" u="none">
                <a:solidFill>
                  <a:srgbClr val="b0392b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0" name="Text 24"/>
          <p:cNvSpPr/>
          <p:nvPr/>
        </p:nvSpPr>
        <p:spPr>
          <a:xfrm>
            <a:off x="1435680" y="570456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7a6258"/>
                </a:solidFill>
                <a:effectLst/>
                <a:uFillTx/>
                <a:latin typeface="Calibri"/>
                <a:ea typeface="Calibri"/>
              </a:rPr>
              <a:t>Nada de 3D ni escenas geográficas.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1" name="Shape 25"/>
          <p:cNvSpPr/>
          <p:nvPr/>
        </p:nvSpPr>
        <p:spPr>
          <a:xfrm>
            <a:off x="6156720" y="1783080"/>
            <a:ext cx="5466960" cy="4369680"/>
          </a:xfrm>
          <a:prstGeom prst="roundRect">
            <a:avLst>
              <a:gd name="adj" fmla="val 2510"/>
            </a:avLst>
          </a:prstGeom>
          <a:solidFill>
            <a:srgbClr val="0e2a24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22" name="Text 26"/>
          <p:cNvSpPr/>
          <p:nvPr/>
        </p:nvSpPr>
        <p:spPr>
          <a:xfrm>
            <a:off x="6568200" y="2057400"/>
            <a:ext cx="464400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pc="119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ARCGIS STORYMAPS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3" name="Text 27"/>
          <p:cNvSpPr/>
          <p:nvPr/>
        </p:nvSpPr>
        <p:spPr>
          <a:xfrm>
            <a:off x="6568200" y="2386440"/>
            <a:ext cx="4644000" cy="30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500" strike="noStrike" u="none">
                <a:solidFill>
                  <a:srgbClr val="ffffff"/>
                </a:solidFill>
                <a:effectLst/>
                <a:uFillTx/>
                <a:latin typeface="Cambria"/>
                <a:ea typeface="Cambria"/>
              </a:rPr>
              <a:t>Narrativa + GIS real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4" name="Shape 28"/>
          <p:cNvSpPr/>
          <p:nvPr/>
        </p:nvSpPr>
        <p:spPr>
          <a:xfrm>
            <a:off x="6577200" y="2964600"/>
            <a:ext cx="291600" cy="29160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25" name="Image 4" descr="assets/icons/check_white.png"/>
          <p:cNvPicPr/>
          <p:nvPr/>
        </p:nvPicPr>
        <p:blipFill>
          <a:blip r:embed="rId5"/>
          <a:stretch/>
        </p:blipFill>
        <p:spPr>
          <a:xfrm>
            <a:off x="6644520" y="303192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6" name="Text 29"/>
          <p:cNvSpPr/>
          <p:nvPr/>
        </p:nvSpPr>
        <p:spPr>
          <a:xfrm>
            <a:off x="7025400" y="2880360"/>
            <a:ext cx="4232520" cy="46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Mapas de ArcGIS Online integrados.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7" name="Shape 30"/>
          <p:cNvSpPr/>
          <p:nvPr/>
        </p:nvSpPr>
        <p:spPr>
          <a:xfrm>
            <a:off x="6577200" y="3425760"/>
            <a:ext cx="291600" cy="29160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28" name="Image 5" descr="assets/icons/check_white.png"/>
          <p:cNvPicPr/>
          <p:nvPr/>
        </p:nvPicPr>
        <p:blipFill>
          <a:blip r:embed="rId6"/>
          <a:stretch/>
        </p:blipFill>
        <p:spPr>
          <a:xfrm>
            <a:off x="6644520" y="349308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9" name="Text 31"/>
          <p:cNvSpPr/>
          <p:nvPr/>
        </p:nvSpPr>
        <p:spPr>
          <a:xfrm>
            <a:off x="7025400" y="3341520"/>
            <a:ext cx="4232520" cy="46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Swipe, sidecar y map tour únicos.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0" name="Shape 32"/>
          <p:cNvSpPr/>
          <p:nvPr/>
        </p:nvSpPr>
        <p:spPr>
          <a:xfrm>
            <a:off x="6577200" y="3886920"/>
            <a:ext cx="291600" cy="29160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31" name="Image 6" descr="assets/icons/check_white.png"/>
          <p:cNvPicPr/>
          <p:nvPr/>
        </p:nvPicPr>
        <p:blipFill>
          <a:blip r:embed="rId7"/>
          <a:stretch/>
        </p:blipFill>
        <p:spPr>
          <a:xfrm>
            <a:off x="6644520" y="395424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2" name="Text 33"/>
          <p:cNvSpPr/>
          <p:nvPr/>
        </p:nvSpPr>
        <p:spPr>
          <a:xfrm>
            <a:off x="7025400" y="3802680"/>
            <a:ext cx="4232520" cy="46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Datos en vivo desde capas publicadas.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3" name="Shape 34"/>
          <p:cNvSpPr/>
          <p:nvPr/>
        </p:nvSpPr>
        <p:spPr>
          <a:xfrm>
            <a:off x="6577200" y="4348080"/>
            <a:ext cx="291600" cy="29160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34" name="Image 7" descr="assets/icons/check_white.png"/>
          <p:cNvPicPr/>
          <p:nvPr/>
        </p:nvPicPr>
        <p:blipFill>
          <a:blip r:embed="rId8"/>
          <a:stretch/>
        </p:blipFill>
        <p:spPr>
          <a:xfrm>
            <a:off x="6644520" y="44154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5" name="Text 35"/>
          <p:cNvSpPr/>
          <p:nvPr/>
        </p:nvSpPr>
        <p:spPr>
          <a:xfrm>
            <a:off x="7025400" y="4263840"/>
            <a:ext cx="4232520" cy="46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Cuenta gratuita disponible.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6" name="Shape 36"/>
          <p:cNvSpPr/>
          <p:nvPr/>
        </p:nvSpPr>
        <p:spPr>
          <a:xfrm>
            <a:off x="6577200" y="4809240"/>
            <a:ext cx="291600" cy="29160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37" name="Image 8" descr="assets/icons/check_white.png"/>
          <p:cNvPicPr/>
          <p:nvPr/>
        </p:nvPicPr>
        <p:blipFill>
          <a:blip r:embed="rId9"/>
          <a:stretch/>
        </p:blipFill>
        <p:spPr>
          <a:xfrm>
            <a:off x="6644520" y="487656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8" name="Text 37"/>
          <p:cNvSpPr/>
          <p:nvPr/>
        </p:nvSpPr>
        <p:spPr>
          <a:xfrm>
            <a:off x="7025400" y="4725000"/>
            <a:ext cx="4232520" cy="46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3D, Living Atlas y ecosistema Esri.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9" name="Shape 38"/>
          <p:cNvSpPr/>
          <p:nvPr/>
        </p:nvSpPr>
        <p:spPr>
          <a:xfrm>
            <a:off x="6577200" y="5270040"/>
            <a:ext cx="291600" cy="291600"/>
          </a:xfrm>
          <a:prstGeom prst="ellipse">
            <a:avLst/>
          </a:prstGeom>
          <a:solidFill>
            <a:srgbClr val="32383e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0" name="Text 39"/>
          <p:cNvSpPr/>
          <p:nvPr/>
        </p:nvSpPr>
        <p:spPr>
          <a:xfrm>
            <a:off x="6577200" y="527004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1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1" name="Text 40"/>
          <p:cNvSpPr/>
          <p:nvPr/>
        </p:nvSpPr>
        <p:spPr>
          <a:xfrm>
            <a:off x="7025400" y="5185800"/>
            <a:ext cx="4232520" cy="46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a9b2ae"/>
                </a:solidFill>
                <a:effectLst/>
                <a:uFillTx/>
                <a:latin typeface="Calibri"/>
                <a:ea typeface="Calibri"/>
              </a:rPr>
              <a:t>Diseño visual menos flexible que Shorthand.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2" name="Shape 41"/>
          <p:cNvSpPr/>
          <p:nvPr/>
        </p:nvSpPr>
        <p:spPr>
          <a:xfrm>
            <a:off x="6577200" y="5731200"/>
            <a:ext cx="291600" cy="291600"/>
          </a:xfrm>
          <a:prstGeom prst="ellipse">
            <a:avLst/>
          </a:prstGeom>
          <a:solidFill>
            <a:srgbClr val="32383e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3" name="Text 42"/>
          <p:cNvSpPr/>
          <p:nvPr/>
        </p:nvSpPr>
        <p:spPr>
          <a:xfrm>
            <a:off x="6577200" y="573120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1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4" name="Text 43"/>
          <p:cNvSpPr/>
          <p:nvPr/>
        </p:nvSpPr>
        <p:spPr>
          <a:xfrm>
            <a:off x="7025400" y="5646960"/>
            <a:ext cx="4232520" cy="46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a9b2ae"/>
                </a:solidFill>
                <a:effectLst/>
                <a:uFillTx/>
                <a:latin typeface="Calibri"/>
                <a:ea typeface="Calibri"/>
              </a:rPr>
              <a:t>Animaciones scroll más básicas.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5" name="Text 44"/>
          <p:cNvSpPr/>
          <p:nvPr/>
        </p:nvSpPr>
        <p:spPr>
          <a:xfrm>
            <a:off x="567000" y="6519600"/>
            <a:ext cx="100508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Storytelling agnóstico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6" name="Text 45"/>
          <p:cNvSpPr/>
          <p:nvPr/>
        </p:nvSpPr>
        <p:spPr>
          <a:xfrm>
            <a:off x="10618920" y="6519600"/>
            <a:ext cx="100476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8  /  17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Text 0"/>
          <p:cNvSpPr/>
          <p:nvPr/>
        </p:nvSpPr>
        <p:spPr>
          <a:xfrm>
            <a:off x="567000" y="502920"/>
            <a:ext cx="1105668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COMPARATIVA DIRECTA · 2 DE 3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8" name="Text 1"/>
          <p:cNvSpPr/>
          <p:nvPr/>
        </p:nvSpPr>
        <p:spPr>
          <a:xfrm>
            <a:off x="567000" y="841320"/>
            <a:ext cx="11056680" cy="65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Flourish &amp; Datawrapper vs ArcGIS StoryMaps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9" name="Shape 2"/>
          <p:cNvSpPr/>
          <p:nvPr/>
        </p:nvSpPr>
        <p:spPr>
          <a:xfrm>
            <a:off x="567000" y="1783080"/>
            <a:ext cx="5466960" cy="4369680"/>
          </a:xfrm>
          <a:prstGeom prst="roundRect">
            <a:avLst>
              <a:gd name="adj" fmla="val 2510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0" name="Text 3"/>
          <p:cNvSpPr/>
          <p:nvPr/>
        </p:nvSpPr>
        <p:spPr>
          <a:xfrm>
            <a:off x="978480" y="2057400"/>
            <a:ext cx="464400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pc="119" strike="noStrike" u="none">
                <a:solidFill>
                  <a:srgbClr val="5a6570"/>
                </a:solidFill>
                <a:effectLst/>
                <a:uFillTx/>
                <a:latin typeface="Calibri"/>
                <a:ea typeface="Calibri"/>
              </a:rPr>
              <a:t>FLOURISH / DATAWRAPPER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1" name="Text 4"/>
          <p:cNvSpPr/>
          <p:nvPr/>
        </p:nvSpPr>
        <p:spPr>
          <a:xfrm>
            <a:off x="978480" y="2386440"/>
            <a:ext cx="4644000" cy="30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500" strike="noStrike" u="none">
                <a:solidFill>
                  <a:srgbClr val="16191f"/>
                </a:solidFill>
                <a:effectLst/>
                <a:uFillTx/>
                <a:latin typeface="Cambria"/>
                <a:ea typeface="Cambria"/>
              </a:rPr>
              <a:t>Maestros del dato visual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2" name="Shape 5"/>
          <p:cNvSpPr/>
          <p:nvPr/>
        </p:nvSpPr>
        <p:spPr>
          <a:xfrm>
            <a:off x="987480" y="293580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53" name="Image 0" descr="assets/icons/check_white.png"/>
          <p:cNvPicPr/>
          <p:nvPr/>
        </p:nvPicPr>
        <p:blipFill>
          <a:blip r:embed="rId1"/>
          <a:stretch/>
        </p:blipFill>
        <p:spPr>
          <a:xfrm>
            <a:off x="1054800" y="300312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4" name="Text 6"/>
          <p:cNvSpPr/>
          <p:nvPr/>
        </p:nvSpPr>
        <p:spPr>
          <a:xfrm>
            <a:off x="1435680" y="288036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Gráficos de datos interactivos excepcionales.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5" name="Shape 7"/>
          <p:cNvSpPr/>
          <p:nvPr/>
        </p:nvSpPr>
        <p:spPr>
          <a:xfrm>
            <a:off x="987480" y="333936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56" name="Image 1" descr="assets/icons/check_white.png"/>
          <p:cNvPicPr/>
          <p:nvPr/>
        </p:nvPicPr>
        <p:blipFill>
          <a:blip r:embed="rId2"/>
          <a:stretch/>
        </p:blipFill>
        <p:spPr>
          <a:xfrm>
            <a:off x="1054800" y="340668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7" name="Text 8"/>
          <p:cNvSpPr/>
          <p:nvPr/>
        </p:nvSpPr>
        <p:spPr>
          <a:xfrm>
            <a:off x="1435680" y="328392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Race charts, heatmaps, Sankey en un clic.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8" name="Shape 9"/>
          <p:cNvSpPr/>
          <p:nvPr/>
        </p:nvSpPr>
        <p:spPr>
          <a:xfrm>
            <a:off x="987480" y="374292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59" name="Image 2" descr="assets/icons/check_white.png"/>
          <p:cNvPicPr/>
          <p:nvPr/>
        </p:nvPicPr>
        <p:blipFill>
          <a:blip r:embed="rId3"/>
          <a:stretch/>
        </p:blipFill>
        <p:spPr>
          <a:xfrm>
            <a:off x="1054800" y="380988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0" name="Text 10"/>
          <p:cNvSpPr/>
          <p:nvPr/>
        </p:nvSpPr>
        <p:spPr>
          <a:xfrm>
            <a:off x="1435680" y="368748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Fácil integración en cualquier web vía embed.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1" name="Shape 11"/>
          <p:cNvSpPr/>
          <p:nvPr/>
        </p:nvSpPr>
        <p:spPr>
          <a:xfrm>
            <a:off x="987480" y="4146120"/>
            <a:ext cx="291600" cy="2916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62" name="Image 3" descr="assets/icons/check_white.png"/>
          <p:cNvPicPr/>
          <p:nvPr/>
        </p:nvPicPr>
        <p:blipFill>
          <a:blip r:embed="rId4"/>
          <a:stretch/>
        </p:blipFill>
        <p:spPr>
          <a:xfrm>
            <a:off x="1054800" y="421344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3" name="Text 12"/>
          <p:cNvSpPr/>
          <p:nvPr/>
        </p:nvSpPr>
        <p:spPr>
          <a:xfrm>
            <a:off x="1435680" y="409068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Tier gratuito muy generoso.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4" name="Shape 13"/>
          <p:cNvSpPr/>
          <p:nvPr/>
        </p:nvSpPr>
        <p:spPr>
          <a:xfrm>
            <a:off x="987480" y="4549680"/>
            <a:ext cx="291600" cy="291600"/>
          </a:xfrm>
          <a:prstGeom prst="ellipse">
            <a:avLst/>
          </a:prstGeom>
          <a:solidFill>
            <a:srgbClr val="f0ded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5" name="Text 14"/>
          <p:cNvSpPr/>
          <p:nvPr/>
        </p:nvSpPr>
        <p:spPr>
          <a:xfrm>
            <a:off x="987480" y="454968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10" strike="noStrike" u="none">
                <a:solidFill>
                  <a:srgbClr val="b0392b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6" name="Text 15"/>
          <p:cNvSpPr/>
          <p:nvPr/>
        </p:nvSpPr>
        <p:spPr>
          <a:xfrm>
            <a:off x="1435680" y="449424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7a6258"/>
                </a:solidFill>
                <a:effectLst/>
                <a:uFillTx/>
                <a:latin typeface="Calibri"/>
                <a:ea typeface="Calibri"/>
              </a:rPr>
              <a:t>No generan historias completas: son piezas sueltas.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7" name="Shape 16"/>
          <p:cNvSpPr/>
          <p:nvPr/>
        </p:nvSpPr>
        <p:spPr>
          <a:xfrm>
            <a:off x="987480" y="4953240"/>
            <a:ext cx="291600" cy="291600"/>
          </a:xfrm>
          <a:prstGeom prst="ellipse">
            <a:avLst/>
          </a:prstGeom>
          <a:solidFill>
            <a:srgbClr val="f0ded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8" name="Text 17"/>
          <p:cNvSpPr/>
          <p:nvPr/>
        </p:nvSpPr>
        <p:spPr>
          <a:xfrm>
            <a:off x="987480" y="495324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10" strike="noStrike" u="none">
                <a:solidFill>
                  <a:srgbClr val="b0392b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9" name="Text 18"/>
          <p:cNvSpPr/>
          <p:nvPr/>
        </p:nvSpPr>
        <p:spPr>
          <a:xfrm>
            <a:off x="1435680" y="489780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7a6258"/>
                </a:solidFill>
                <a:effectLst/>
                <a:uFillTx/>
                <a:latin typeface="Calibri"/>
                <a:ea typeface="Calibri"/>
              </a:rPr>
              <a:t>Sin narrativa estructurada ni bloques de texto.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0" name="Shape 19"/>
          <p:cNvSpPr/>
          <p:nvPr/>
        </p:nvSpPr>
        <p:spPr>
          <a:xfrm>
            <a:off x="987480" y="5356800"/>
            <a:ext cx="291600" cy="291600"/>
          </a:xfrm>
          <a:prstGeom prst="ellipse">
            <a:avLst/>
          </a:prstGeom>
          <a:solidFill>
            <a:srgbClr val="f0ded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1" name="Text 20"/>
          <p:cNvSpPr/>
          <p:nvPr/>
        </p:nvSpPr>
        <p:spPr>
          <a:xfrm>
            <a:off x="987480" y="535680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10" strike="noStrike" u="none">
                <a:solidFill>
                  <a:srgbClr val="b0392b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2" name="Text 21"/>
          <p:cNvSpPr/>
          <p:nvPr/>
        </p:nvSpPr>
        <p:spPr>
          <a:xfrm>
            <a:off x="1435680" y="530136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7a6258"/>
                </a:solidFill>
                <a:effectLst/>
                <a:uFillTx/>
                <a:latin typeface="Calibri"/>
                <a:ea typeface="Calibri"/>
              </a:rPr>
              <a:t>Mapa limitado a coropletas y burbujas básicas.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3" name="Shape 22"/>
          <p:cNvSpPr/>
          <p:nvPr/>
        </p:nvSpPr>
        <p:spPr>
          <a:xfrm>
            <a:off x="987480" y="5760000"/>
            <a:ext cx="291600" cy="291600"/>
          </a:xfrm>
          <a:prstGeom prst="ellipse">
            <a:avLst/>
          </a:prstGeom>
          <a:solidFill>
            <a:srgbClr val="f0ded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4" name="Text 23"/>
          <p:cNvSpPr/>
          <p:nvPr/>
        </p:nvSpPr>
        <p:spPr>
          <a:xfrm>
            <a:off x="987480" y="576000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10" strike="noStrike" u="none">
                <a:solidFill>
                  <a:srgbClr val="b0392b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5" name="Text 24"/>
          <p:cNvSpPr/>
          <p:nvPr/>
        </p:nvSpPr>
        <p:spPr>
          <a:xfrm>
            <a:off x="1435680" y="5704560"/>
            <a:ext cx="4232520" cy="40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7a6258"/>
                </a:solidFill>
                <a:effectLst/>
                <a:uFillTx/>
                <a:latin typeface="Calibri"/>
                <a:ea typeface="Calibri"/>
              </a:rPr>
              <a:t>Sin 3D, sidecar ni map tour.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6" name="Shape 25"/>
          <p:cNvSpPr/>
          <p:nvPr/>
        </p:nvSpPr>
        <p:spPr>
          <a:xfrm>
            <a:off x="6156720" y="1783080"/>
            <a:ext cx="5466960" cy="4369680"/>
          </a:xfrm>
          <a:prstGeom prst="roundRect">
            <a:avLst>
              <a:gd name="adj" fmla="val 2510"/>
            </a:avLst>
          </a:prstGeom>
          <a:solidFill>
            <a:srgbClr val="0e2a24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7" name="Text 26"/>
          <p:cNvSpPr/>
          <p:nvPr/>
        </p:nvSpPr>
        <p:spPr>
          <a:xfrm>
            <a:off x="6568200" y="2057400"/>
            <a:ext cx="4644000" cy="32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pc="119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ARCGIS STORYMAPS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8" name="Text 27"/>
          <p:cNvSpPr/>
          <p:nvPr/>
        </p:nvSpPr>
        <p:spPr>
          <a:xfrm>
            <a:off x="6568200" y="2386440"/>
            <a:ext cx="4644000" cy="30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500" strike="noStrike" u="none">
                <a:solidFill>
                  <a:srgbClr val="ffffff"/>
                </a:solidFill>
                <a:effectLst/>
                <a:uFillTx/>
                <a:latin typeface="Cambria"/>
                <a:ea typeface="Cambria"/>
              </a:rPr>
              <a:t>Historia + dato geoespacial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9" name="Shape 28"/>
          <p:cNvSpPr/>
          <p:nvPr/>
        </p:nvSpPr>
        <p:spPr>
          <a:xfrm>
            <a:off x="6577200" y="2964600"/>
            <a:ext cx="291600" cy="29160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80" name="Image 4" descr="assets/icons/check_white.png"/>
          <p:cNvPicPr/>
          <p:nvPr/>
        </p:nvPicPr>
        <p:blipFill>
          <a:blip r:embed="rId5"/>
          <a:stretch/>
        </p:blipFill>
        <p:spPr>
          <a:xfrm>
            <a:off x="6644520" y="303192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1" name="Text 29"/>
          <p:cNvSpPr/>
          <p:nvPr/>
        </p:nvSpPr>
        <p:spPr>
          <a:xfrm>
            <a:off x="7025400" y="2880360"/>
            <a:ext cx="4232520" cy="46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Flourish y Datawrapper se pueden EMBEBER como bloque.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2" name="Shape 30"/>
          <p:cNvSpPr/>
          <p:nvPr/>
        </p:nvSpPr>
        <p:spPr>
          <a:xfrm>
            <a:off x="6577200" y="3425760"/>
            <a:ext cx="291600" cy="29160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83" name="Image 5" descr="assets/icons/check_white.png"/>
          <p:cNvPicPr/>
          <p:nvPr/>
        </p:nvPicPr>
        <p:blipFill>
          <a:blip r:embed="rId6"/>
          <a:stretch/>
        </p:blipFill>
        <p:spPr>
          <a:xfrm>
            <a:off x="6644520" y="349308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4" name="Text 31"/>
          <p:cNvSpPr/>
          <p:nvPr/>
        </p:nvSpPr>
        <p:spPr>
          <a:xfrm>
            <a:off x="7025400" y="3341520"/>
            <a:ext cx="4232520" cy="46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Tienes lo mejor de ambos mundos.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5" name="Shape 32"/>
          <p:cNvSpPr/>
          <p:nvPr/>
        </p:nvSpPr>
        <p:spPr>
          <a:xfrm>
            <a:off x="6577200" y="3886920"/>
            <a:ext cx="291600" cy="29160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86" name="Image 6" descr="assets/icons/check_white.png"/>
          <p:cNvPicPr/>
          <p:nvPr/>
        </p:nvPicPr>
        <p:blipFill>
          <a:blip r:embed="rId7"/>
          <a:stretch/>
        </p:blipFill>
        <p:spPr>
          <a:xfrm>
            <a:off x="6644520" y="395424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7" name="Text 33"/>
          <p:cNvSpPr/>
          <p:nvPr/>
        </p:nvSpPr>
        <p:spPr>
          <a:xfrm>
            <a:off x="7025400" y="3802680"/>
            <a:ext cx="4232520" cy="46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Narrativa estructurada: Cover, Body, Credits.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8" name="Shape 34"/>
          <p:cNvSpPr/>
          <p:nvPr/>
        </p:nvSpPr>
        <p:spPr>
          <a:xfrm>
            <a:off x="6577200" y="4348080"/>
            <a:ext cx="291600" cy="29160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89" name="Image 7" descr="assets/icons/check_white.png"/>
          <p:cNvPicPr/>
          <p:nvPr/>
        </p:nvPicPr>
        <p:blipFill>
          <a:blip r:embed="rId8"/>
          <a:stretch/>
        </p:blipFill>
        <p:spPr>
          <a:xfrm>
            <a:off x="6644520" y="441540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0" name="Text 35"/>
          <p:cNvSpPr/>
          <p:nvPr/>
        </p:nvSpPr>
        <p:spPr>
          <a:xfrm>
            <a:off x="7025400" y="4263840"/>
            <a:ext cx="4232520" cy="46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Mapas GIS reales a nivel profesional.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1" name="Shape 36"/>
          <p:cNvSpPr/>
          <p:nvPr/>
        </p:nvSpPr>
        <p:spPr>
          <a:xfrm>
            <a:off x="6577200" y="4809240"/>
            <a:ext cx="291600" cy="29160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92" name="Image 8" descr="assets/icons/check_white.png"/>
          <p:cNvPicPr/>
          <p:nvPr/>
        </p:nvPicPr>
        <p:blipFill>
          <a:blip r:embed="rId9"/>
          <a:stretch/>
        </p:blipFill>
        <p:spPr>
          <a:xfrm>
            <a:off x="6644520" y="4876560"/>
            <a:ext cx="156960" cy="15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3" name="Text 37"/>
          <p:cNvSpPr/>
          <p:nvPr/>
        </p:nvSpPr>
        <p:spPr>
          <a:xfrm>
            <a:off x="7025400" y="4725000"/>
            <a:ext cx="4232520" cy="46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Word cloud, tablas e infografías integradas.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4" name="Shape 38"/>
          <p:cNvSpPr/>
          <p:nvPr/>
        </p:nvSpPr>
        <p:spPr>
          <a:xfrm>
            <a:off x="6577200" y="5270040"/>
            <a:ext cx="291600" cy="291600"/>
          </a:xfrm>
          <a:prstGeom prst="ellipse">
            <a:avLst/>
          </a:prstGeom>
          <a:solidFill>
            <a:srgbClr val="32383e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95" name="Text 39"/>
          <p:cNvSpPr/>
          <p:nvPr/>
        </p:nvSpPr>
        <p:spPr>
          <a:xfrm>
            <a:off x="6577200" y="527004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1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6" name="Text 40"/>
          <p:cNvSpPr/>
          <p:nvPr/>
        </p:nvSpPr>
        <p:spPr>
          <a:xfrm>
            <a:off x="7025400" y="5185800"/>
            <a:ext cx="4232520" cy="46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a9b2ae"/>
                </a:solidFill>
                <a:effectLst/>
                <a:uFillTx/>
                <a:latin typeface="Calibri"/>
                <a:ea typeface="Calibri"/>
              </a:rPr>
              <a:t>Gráficos propios menos avanzados que Flourish.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7" name="Shape 41"/>
          <p:cNvSpPr/>
          <p:nvPr/>
        </p:nvSpPr>
        <p:spPr>
          <a:xfrm>
            <a:off x="6577200" y="5731200"/>
            <a:ext cx="291600" cy="291600"/>
          </a:xfrm>
          <a:prstGeom prst="ellipse">
            <a:avLst/>
          </a:prstGeom>
          <a:solidFill>
            <a:srgbClr val="32383e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98" name="Text 42"/>
          <p:cNvSpPr/>
          <p:nvPr/>
        </p:nvSpPr>
        <p:spPr>
          <a:xfrm>
            <a:off x="6577200" y="5731200"/>
            <a:ext cx="29160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10" strike="noStrike" u="none">
                <a:solidFill>
                  <a:srgbClr val="9aa3a0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5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9" name="Text 43"/>
          <p:cNvSpPr/>
          <p:nvPr/>
        </p:nvSpPr>
        <p:spPr>
          <a:xfrm>
            <a:off x="7025400" y="5646960"/>
            <a:ext cx="4232520" cy="46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a9b2ae"/>
                </a:solidFill>
                <a:effectLst/>
                <a:uFillTx/>
                <a:latin typeface="Calibri"/>
                <a:ea typeface="Calibri"/>
              </a:rPr>
              <a:t>Menor variedad de tipos de chart nativos.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0" name="Text 44"/>
          <p:cNvSpPr/>
          <p:nvPr/>
        </p:nvSpPr>
        <p:spPr>
          <a:xfrm>
            <a:off x="567000" y="6519600"/>
            <a:ext cx="100508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Storytelling agnóstico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1" name="Text 45"/>
          <p:cNvSpPr/>
          <p:nvPr/>
        </p:nvSpPr>
        <p:spPr>
          <a:xfrm>
            <a:off x="10618920" y="6519600"/>
            <a:ext cx="100476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9  /  17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Application>LibreOffice/25.2.7.2$Windows_X86_64 LibreOffice_project/5cbfd1ab6520636bb5f7b99185aa69bd7456825d</Application>
  <AppVersion>15.0000</AppVersion>
  <Words>1772</Words>
  <Paragraphs>351</Paragraphs>
  <Company>PptxGenJS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2026-06-12T08:52:09Z</dcterms:created>
  <dc:creator>Nuria Muñoz · BTODigital</dc:creator>
  <dc:description/>
  <dc:language>es-ES</dc:language>
  <cp:lastModifiedBy/>
  <dcterms:modified xsi:type="dcterms:W3CDTF">2026-06-12T20:15:56Z</dcterms:modified>
  <cp:revision>4</cp:revision>
  <dc:subject>PptxGenJS Presentation</dc:subject>
  <dc:title>Storytelling con herramientas agnósticas — ¿Por qué ArcGIS StoryMaps?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17</vt:i4>
  </property>
  <property fmtid="{D5CDD505-2E9C-101B-9397-08002B2CF9AE}" pid="3" name="PresentationFormat">
    <vt:lpwstr>Panorámica</vt:lpwstr>
  </property>
  <property fmtid="{D5CDD505-2E9C-101B-9397-08002B2CF9AE}" pid="4" name="Slides">
    <vt:i4>17</vt:i4>
  </property>
</Properties>
</file>