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7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23.xml.rels" ContentType="application/vnd.openxmlformats-package.relationships+xml"/>
  <Override PartName="/ppt/slideLayouts/slideLayout1.xml" ContentType="application/vnd.openxmlformats-officedocument.presentationml.slideLayout+xml"/>
  <Override PartName="/ppt/slideLayouts/_rels/slideLayout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28.png" ContentType="image/png"/>
  <Override PartName="/ppt/media/image1.jpeg" ContentType="image/jpeg"/>
  <Override PartName="/ppt/media/image3.png" ContentType="image/png"/>
  <Override PartName="/ppt/media/image58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59.jpeg" ContentType="image/jpe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51.png" ContentType="image/png"/>
  <Override PartName="/ppt/media/image52.png" ContentType="image/png"/>
  <Override PartName="/ppt/media/image53.png" ContentType="image/png"/>
  <Override PartName="/ppt/media/image60.jpeg" ContentType="image/jpeg"/>
  <Override PartName="/ppt/media/image54.png" ContentType="image/png"/>
  <Override PartName="/ppt/media/image55.png" ContentType="image/png"/>
  <Override PartName="/ppt/media/image56.png" ContentType="image/png"/>
  <Override PartName="/ppt/media/image57.png" ContentType="image/png"/>
  <Override PartName="/ppt/media/image61.png" ContentType="image/pn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12192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s-E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desplazar la diapositiva</a:t>
            </a:r>
            <a:endParaRPr b="0" lang="es-E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las notas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B6AD1E00-2D35-4A55-A917-8FE3D89363B1}" type="slidenum">
              <a:rPr b="0" lang="es-E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b="0" lang="es-E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4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Aft>
                <a:spcPts val="7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201"/>
              </a:spcBef>
              <a:spcAft>
                <a:spcPts val="2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4" name="PlaceHolder 3"/>
          <p:cNvSpPr>
            <a:spLocks noGrp="1"/>
          </p:cNvSpPr>
          <p:nvPr>
            <p:ph type="sldNum" idx="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76A70F9-3F20-4956-9B12-BFB756F84D63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7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1" name="PlaceHolder 3"/>
          <p:cNvSpPr>
            <a:spLocks noGrp="1"/>
          </p:cNvSpPr>
          <p:nvPr>
            <p:ph type="sldNum" idx="13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531DCCB-3C72-4AB2-B987-C81B6D6D5C1D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7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4" name="PlaceHolder 3"/>
          <p:cNvSpPr>
            <a:spLocks noGrp="1"/>
          </p:cNvSpPr>
          <p:nvPr>
            <p:ph type="sldNum" idx="1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F0AAE89-BAD3-4B12-9A81-913FBA1CA08E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7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7" name="PlaceHolder 3"/>
          <p:cNvSpPr>
            <a:spLocks noGrp="1"/>
          </p:cNvSpPr>
          <p:nvPr>
            <p:ph type="sldNum" idx="1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7B8CD02-D90B-47F6-B6FF-C8435C1463AB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7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0" name="PlaceHolder 3"/>
          <p:cNvSpPr>
            <a:spLocks noGrp="1"/>
          </p:cNvSpPr>
          <p:nvPr>
            <p:ph type="sldNum" idx="1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9277786-D417-495A-8659-282C664C0C19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8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3" name="PlaceHolder 3"/>
          <p:cNvSpPr>
            <a:spLocks noGrp="1"/>
          </p:cNvSpPr>
          <p:nvPr>
            <p:ph type="sldNum" idx="1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69EA84B-8C43-49EE-97F3-131135919AE4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8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6" name="PlaceHolder 3"/>
          <p:cNvSpPr>
            <a:spLocks noGrp="1"/>
          </p:cNvSpPr>
          <p:nvPr>
            <p:ph type="sldNum" idx="1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5995F8C-3F7D-4E46-81BE-63D1FFF2A3B3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8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9" name="PlaceHolder 3"/>
          <p:cNvSpPr>
            <a:spLocks noGrp="1"/>
          </p:cNvSpPr>
          <p:nvPr>
            <p:ph type="sldNum" idx="1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3F588C5-6685-4321-A4DF-05D10E5AA649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9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2" name="PlaceHolder 3"/>
          <p:cNvSpPr>
            <a:spLocks noGrp="1"/>
          </p:cNvSpPr>
          <p:nvPr>
            <p:ph type="sldNum" idx="20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D1ED992-9355-45F9-84FF-6264EB66C513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9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5" name="PlaceHolder 3"/>
          <p:cNvSpPr>
            <a:spLocks noGrp="1"/>
          </p:cNvSpPr>
          <p:nvPr>
            <p:ph type="sldNum" idx="21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8316405-F070-4CC8-870E-87E720DC4D1D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97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8" name="PlaceHolder 3"/>
          <p:cNvSpPr>
            <a:spLocks noGrp="1"/>
          </p:cNvSpPr>
          <p:nvPr>
            <p:ph type="sldNum" idx="22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7E4BBFB-8884-4590-855C-D42433DB0F9D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4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216000" indent="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Aft>
                <a:spcPts val="7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7" name="PlaceHolder 3"/>
          <p:cNvSpPr>
            <a:spLocks noGrp="1"/>
          </p:cNvSpPr>
          <p:nvPr>
            <p:ph type="sldNum" idx="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E3DCAD9-0286-49A5-AA7A-6EA4563FC735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600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1" name="PlaceHolder 3"/>
          <p:cNvSpPr>
            <a:spLocks noGrp="1"/>
          </p:cNvSpPr>
          <p:nvPr>
            <p:ph type="sldNum" idx="23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D5932B5-56FC-42C1-ABEC-B1D7E414E0AC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60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4" name="PlaceHolder 3"/>
          <p:cNvSpPr>
            <a:spLocks noGrp="1"/>
          </p:cNvSpPr>
          <p:nvPr>
            <p:ph type="sldNum" idx="2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0C92EA1-8FC8-409E-BAA5-2EB72DF4FF8F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60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7" name="PlaceHolder 3"/>
          <p:cNvSpPr>
            <a:spLocks noGrp="1"/>
          </p:cNvSpPr>
          <p:nvPr>
            <p:ph type="sldNum" idx="2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32F97C1-EC36-4119-BA45-3693A4E8DA07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60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indent="0">
              <a:buNone/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0" name="PlaceHolder 3"/>
          <p:cNvSpPr>
            <a:spLocks noGrp="1"/>
          </p:cNvSpPr>
          <p:nvPr>
            <p:ph type="sldNum" idx="2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C0F71DD4-84DB-4EEE-94AC-BCB19484B3AF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&lt;número&gt;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4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0" name="PlaceHolder 3"/>
          <p:cNvSpPr>
            <a:spLocks noGrp="1"/>
          </p:cNvSpPr>
          <p:nvPr>
            <p:ph type="sldNum" idx="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B7EDC46-324A-4987-9962-C77BD12F729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5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3" name="PlaceHolder 3"/>
          <p:cNvSpPr>
            <a:spLocks noGrp="1"/>
          </p:cNvSpPr>
          <p:nvPr>
            <p:ph type="sldNum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CCF5122-3219-4D55-BB66-4BBA4E18BC26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55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6" name="PlaceHolder 3"/>
          <p:cNvSpPr>
            <a:spLocks noGrp="1"/>
          </p:cNvSpPr>
          <p:nvPr>
            <p:ph type="sldNum" idx="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51FAC53-4BF9-4D0C-90F2-1409A999A923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58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9" name="PlaceHolder 3"/>
          <p:cNvSpPr>
            <a:spLocks noGrp="1"/>
          </p:cNvSpPr>
          <p:nvPr>
            <p:ph type="sldNum" idx="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AFEFE3A-6156-4E32-8144-2A602D2C331D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61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2" name="PlaceHolder 3"/>
          <p:cNvSpPr>
            <a:spLocks noGrp="1"/>
          </p:cNvSpPr>
          <p:nvPr>
            <p:ph type="sldNum" idx="10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F30C294-4898-4FC6-918F-99D909895251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64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5" name="PlaceHolder 3"/>
          <p:cNvSpPr>
            <a:spLocks noGrp="1"/>
          </p:cNvSpPr>
          <p:nvPr>
            <p:ph type="sldNum" idx="11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89C1840-5858-490D-9A39-578BCC0AB7FD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PlaceHolder 1"/>
          <p:cNvSpPr>
            <a:spLocks noGrp="1"/>
          </p:cNvSpPr>
          <p:nvPr>
            <p:ph type="sldImg"/>
          </p:nvPr>
        </p:nvSpPr>
        <p:spPr>
          <a:xfrm>
            <a:off x="-360" y="-360"/>
            <a:ext cx="360" cy="360"/>
          </a:xfrm>
          <a:prstGeom prst="rect">
            <a:avLst/>
          </a:prstGeom>
          <a:ln w="0">
            <a:noFill/>
          </a:ln>
        </p:spPr>
      </p:sp>
      <p:sp>
        <p:nvSpPr>
          <p:cNvPr id="567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00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  <a:tabLst>
                <a:tab algn="l" pos="0"/>
              </a:tabLst>
            </a:pP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7640" indent="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None/>
              <a:tabLst>
                <a:tab algn="l" pos="0"/>
              </a:tabLst>
            </a:pP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8" name="PlaceHolder 3"/>
          <p:cNvSpPr>
            <a:spLocks noGrp="1"/>
          </p:cNvSpPr>
          <p:nvPr>
            <p:ph type="sldNum" idx="12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67D7807-F64E-4CD8-B184-EEA03B3A4E27}" type="slidenum">
              <a:rPr b="0" lang="es-ES" sz="1800" strike="noStrike" u="non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b="0" lang="es-E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s-E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del texto de título</a:t>
            </a:r>
            <a:endParaRPr b="0" lang="es-E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texto del esquema</a:t>
            </a:r>
            <a:endParaRPr b="0" lang="es-E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Segundo nivel del esquema</a:t>
            </a:r>
            <a:endParaRPr b="0" lang="es-ES" sz="2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Tercer nivel del esquema</a:t>
            </a:r>
            <a:endParaRPr b="0" lang="es-E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Cuarto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Quinto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Sexto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Séptimo nivel del esquema</a:t>
            </a:r>
            <a:endParaRPr b="0" lang="es-E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19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3.png"/><Relationship Id="rId5" Type="http://schemas.openxmlformats.org/officeDocument/2006/relationships/image" Target="../media/image39.png"/><Relationship Id="rId6" Type="http://schemas.openxmlformats.org/officeDocument/2006/relationships/image" Target="../media/image1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png"/><Relationship Id="rId3" Type="http://schemas.openxmlformats.org/officeDocument/2006/relationships/image" Target="../media/image13.png"/><Relationship Id="rId4" Type="http://schemas.openxmlformats.org/officeDocument/2006/relationships/image" Target="../media/image45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32.png"/><Relationship Id="rId3" Type="http://schemas.openxmlformats.org/officeDocument/2006/relationships/image" Target="../media/image44.png"/><Relationship Id="rId4" Type="http://schemas.openxmlformats.org/officeDocument/2006/relationships/image" Target="../media/image40.png"/><Relationship Id="rId5" Type="http://schemas.openxmlformats.org/officeDocument/2006/relationships/image" Target="../media/image49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50.png"/><Relationship Id="rId3" Type="http://schemas.openxmlformats.org/officeDocument/2006/relationships/image" Target="../media/image48.png"/><Relationship Id="rId4" Type="http://schemas.openxmlformats.org/officeDocument/2006/relationships/image" Target="../media/image5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13.png"/><Relationship Id="rId4" Type="http://schemas.openxmlformats.org/officeDocument/2006/relationships/image" Target="../media/image5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9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2.png"/><Relationship Id="rId3" Type="http://schemas.openxmlformats.org/officeDocument/2006/relationships/image" Target="../media/image14.png"/><Relationship Id="rId4" Type="http://schemas.openxmlformats.org/officeDocument/2006/relationships/image" Target="../media/image32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0.jpeg"/><Relationship Id="rId2" Type="http://schemas.openxmlformats.org/officeDocument/2006/relationships/image" Target="../media/image6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6.png"/><Relationship Id="rId4" Type="http://schemas.openxmlformats.org/officeDocument/2006/relationships/image" Target="../media/image6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6.png"/><Relationship Id="rId8" Type="http://schemas.openxmlformats.org/officeDocument/2006/relationships/image" Target="../media/image6.png"/><Relationship Id="rId9" Type="http://schemas.openxmlformats.org/officeDocument/2006/relationships/image" Target="../media/image6.png"/><Relationship Id="rId10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6.png"/><Relationship Id="rId3" Type="http://schemas.openxmlformats.org/officeDocument/2006/relationships/image" Target="../media/image6.png"/><Relationship Id="rId4" Type="http://schemas.openxmlformats.org/officeDocument/2006/relationships/image" Target="../media/image15.png"/><Relationship Id="rId5" Type="http://schemas.openxmlformats.org/officeDocument/2006/relationships/image" Target="../media/image6.png"/><Relationship Id="rId6" Type="http://schemas.openxmlformats.org/officeDocument/2006/relationships/image" Target="../media/image6.png"/><Relationship Id="rId7" Type="http://schemas.openxmlformats.org/officeDocument/2006/relationships/image" Target="../media/image6.png"/><Relationship Id="rId8" Type="http://schemas.openxmlformats.org/officeDocument/2006/relationships/image" Target="../media/image6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image" Target="../media/image7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0"/>
          <p:cNvSpPr/>
          <p:nvPr/>
        </p:nvSpPr>
        <p:spPr>
          <a:xfrm>
            <a:off x="567000" y="567000"/>
            <a:ext cx="9136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00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" name="Text 1"/>
          <p:cNvSpPr/>
          <p:nvPr/>
        </p:nvSpPr>
        <p:spPr>
          <a:xfrm>
            <a:off x="567000" y="914400"/>
            <a:ext cx="54856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4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INTRODUCCIÓN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" name="Text 2"/>
          <p:cNvSpPr/>
          <p:nvPr/>
        </p:nvSpPr>
        <p:spPr>
          <a:xfrm>
            <a:off x="567000" y="2121480"/>
            <a:ext cx="10514880" cy="89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0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Storytelling geográfico</a:t>
            </a:r>
            <a:endParaRPr b="0" lang="es-ES" sz="5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Text 3"/>
          <p:cNvSpPr/>
          <p:nvPr/>
        </p:nvSpPr>
        <p:spPr>
          <a:xfrm>
            <a:off x="567000" y="3054240"/>
            <a:ext cx="10514880" cy="89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50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con ArcGIS StoryMaps</a:t>
            </a:r>
            <a:endParaRPr b="0" lang="es-ES" sz="5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Text 4"/>
          <p:cNvSpPr/>
          <p:nvPr/>
        </p:nvSpPr>
        <p:spPr>
          <a:xfrm>
            <a:off x="567000" y="4224600"/>
            <a:ext cx="841176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650" strike="noStrike" u="none">
                <a:solidFill>
                  <a:srgbClr val="e6eae8"/>
                </a:solidFill>
                <a:effectLst/>
                <a:uFillTx/>
                <a:latin typeface="Cambria"/>
                <a:ea typeface="Cambria"/>
              </a:rPr>
              <a:t>Qué es contar historias con mapas, qué te ofrece la plataforma y cómo empezar a usarla.</a:t>
            </a:r>
            <a:endParaRPr b="0" lang="es-ES" sz="16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Text 5"/>
          <p:cNvSpPr/>
          <p:nvPr/>
        </p:nvSpPr>
        <p:spPr>
          <a:xfrm>
            <a:off x="567000" y="5559480"/>
            <a:ext cx="1005768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CNTG · Representación territorial y analítica agnóstica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Text 6"/>
          <p:cNvSpPr/>
          <p:nvPr/>
        </p:nvSpPr>
        <p:spPr>
          <a:xfrm>
            <a:off x="567000" y="5925240"/>
            <a:ext cx="1005768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100" strike="noStrike" u="none">
                <a:solidFill>
                  <a:srgbClr val="bfc6c3"/>
                </a:solidFill>
                <a:effectLst/>
                <a:uFillTx/>
                <a:latin typeface="Calibri"/>
                <a:ea typeface="Calibri"/>
              </a:rPr>
              <a:t>12 junio 2026   ·   Online   ·   Nuria Muñoz   ·   BTODigital</a:t>
            </a:r>
            <a:endParaRPr b="0" lang="es-ES" sz="1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EL BOTÓN “+” DEL EDITOR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2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La paleta de bloques de contenido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3" name="Shape 2"/>
          <p:cNvSpPr/>
          <p:nvPr/>
        </p:nvSpPr>
        <p:spPr>
          <a:xfrm>
            <a:off x="502920" y="1719000"/>
            <a:ext cx="1372320" cy="4470840"/>
          </a:xfrm>
          <a:prstGeom prst="roundRect">
            <a:avLst>
              <a:gd name="adj" fmla="val 6659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54" name="Image 0" descr="intro/framed/cap_palette.png"/>
          <p:cNvPicPr/>
          <p:nvPr/>
        </p:nvPicPr>
        <p:blipFill>
          <a:blip r:embed="rId1"/>
          <a:stretch/>
        </p:blipFill>
        <p:spPr>
          <a:xfrm>
            <a:off x="567000" y="1783080"/>
            <a:ext cx="1244520" cy="4342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Text 3"/>
          <p:cNvSpPr/>
          <p:nvPr/>
        </p:nvSpPr>
        <p:spPr>
          <a:xfrm>
            <a:off x="3246120" y="1755720"/>
            <a:ext cx="82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i="1" lang="en-US" sz="15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Organizada en 4 familias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Shape 4"/>
          <p:cNvSpPr/>
          <p:nvPr/>
        </p:nvSpPr>
        <p:spPr>
          <a:xfrm>
            <a:off x="3246120" y="2286000"/>
            <a:ext cx="8366040" cy="886320"/>
          </a:xfrm>
          <a:prstGeom prst="roundRect">
            <a:avLst>
              <a:gd name="adj" fmla="val 1030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7" name="Shape 5"/>
          <p:cNvSpPr/>
          <p:nvPr/>
        </p:nvSpPr>
        <p:spPr>
          <a:xfrm>
            <a:off x="3447360" y="2418480"/>
            <a:ext cx="621000" cy="621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58" name="Image 1" descr="assets/icons/alignLeft_white.png"/>
          <p:cNvPicPr/>
          <p:nvPr/>
        </p:nvPicPr>
        <p:blipFill>
          <a:blip r:embed="rId2"/>
          <a:stretch/>
        </p:blipFill>
        <p:spPr>
          <a:xfrm>
            <a:off x="3602880" y="257400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9" name="Text 6"/>
          <p:cNvSpPr/>
          <p:nvPr/>
        </p:nvSpPr>
        <p:spPr>
          <a:xfrm>
            <a:off x="4233600" y="2404800"/>
            <a:ext cx="713160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BASIC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0" name="Text 7"/>
          <p:cNvSpPr/>
          <p:nvPr/>
        </p:nvSpPr>
        <p:spPr>
          <a:xfrm>
            <a:off x="4233600" y="2697480"/>
            <a:ext cx="70858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Texto · Botón · Separador · Código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Shape 8"/>
          <p:cNvSpPr/>
          <p:nvPr/>
        </p:nvSpPr>
        <p:spPr>
          <a:xfrm>
            <a:off x="3246120" y="3282840"/>
            <a:ext cx="8366040" cy="886320"/>
          </a:xfrm>
          <a:prstGeom prst="roundRect">
            <a:avLst>
              <a:gd name="adj" fmla="val 10309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Shape 9"/>
          <p:cNvSpPr/>
          <p:nvPr/>
        </p:nvSpPr>
        <p:spPr>
          <a:xfrm>
            <a:off x="3447360" y="3415320"/>
            <a:ext cx="621000" cy="621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63" name="Image 2" descr="assets/icons/chartColumn_white.png"/>
          <p:cNvPicPr/>
          <p:nvPr/>
        </p:nvPicPr>
        <p:blipFill>
          <a:blip r:embed="rId3"/>
          <a:stretch/>
        </p:blipFill>
        <p:spPr>
          <a:xfrm>
            <a:off x="3602880" y="357084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4" name="Text 10"/>
          <p:cNvSpPr/>
          <p:nvPr/>
        </p:nvSpPr>
        <p:spPr>
          <a:xfrm>
            <a:off x="4233600" y="3401640"/>
            <a:ext cx="713160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DATA VISUALIZATION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Text 11"/>
          <p:cNvSpPr/>
          <p:nvPr/>
        </p:nvSpPr>
        <p:spPr>
          <a:xfrm>
            <a:off x="4233600" y="3694320"/>
            <a:ext cx="70858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Mapa · Gráfico · Infografía (Beta) · Tabla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6" name="Shape 12"/>
          <p:cNvSpPr/>
          <p:nvPr/>
        </p:nvSpPr>
        <p:spPr>
          <a:xfrm>
            <a:off x="3246120" y="4279320"/>
            <a:ext cx="8366040" cy="886320"/>
          </a:xfrm>
          <a:prstGeom prst="roundRect">
            <a:avLst>
              <a:gd name="adj" fmla="val 10309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7" name="Shape 13"/>
          <p:cNvSpPr/>
          <p:nvPr/>
        </p:nvSpPr>
        <p:spPr>
          <a:xfrm>
            <a:off x="3447360" y="4412160"/>
            <a:ext cx="621000" cy="621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68" name="Image 3" descr="assets/icons/images_white.png"/>
          <p:cNvPicPr/>
          <p:nvPr/>
        </p:nvPicPr>
        <p:blipFill>
          <a:blip r:embed="rId4"/>
          <a:stretch/>
        </p:blipFill>
        <p:spPr>
          <a:xfrm>
            <a:off x="3602880" y="456732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9" name="Text 14"/>
          <p:cNvSpPr/>
          <p:nvPr/>
        </p:nvSpPr>
        <p:spPr>
          <a:xfrm>
            <a:off x="4233600" y="4398120"/>
            <a:ext cx="713160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MEDIA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0" name="Text 15"/>
          <p:cNvSpPr/>
          <p:nvPr/>
        </p:nvSpPr>
        <p:spPr>
          <a:xfrm>
            <a:off x="4233600" y="4690800"/>
            <a:ext cx="70858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Imagen · Imagen 360 (Beta) · Galería · Vídeo · Audio · Embed · Swipe · Línea de tiempo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Shape 16"/>
          <p:cNvSpPr/>
          <p:nvPr/>
        </p:nvSpPr>
        <p:spPr>
          <a:xfrm>
            <a:off x="3246120" y="5276160"/>
            <a:ext cx="8366040" cy="886320"/>
          </a:xfrm>
          <a:prstGeom prst="roundRect">
            <a:avLst>
              <a:gd name="adj" fmla="val 10309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Shape 17"/>
          <p:cNvSpPr/>
          <p:nvPr/>
        </p:nvSpPr>
        <p:spPr>
          <a:xfrm>
            <a:off x="3447360" y="5408640"/>
            <a:ext cx="621000" cy="621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73" name="Image 4" descr="assets/icons/layers_white.png"/>
          <p:cNvPicPr/>
          <p:nvPr/>
        </p:nvPicPr>
        <p:blipFill>
          <a:blip r:embed="rId5"/>
          <a:stretch/>
        </p:blipFill>
        <p:spPr>
          <a:xfrm>
            <a:off x="3602880" y="556416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" name="Text 18"/>
          <p:cNvSpPr/>
          <p:nvPr/>
        </p:nvSpPr>
        <p:spPr>
          <a:xfrm>
            <a:off x="4233600" y="5394960"/>
            <a:ext cx="713160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0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IMMERSIVE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5" name="Text 19"/>
          <p:cNvSpPr/>
          <p:nvPr/>
        </p:nvSpPr>
        <p:spPr>
          <a:xfrm>
            <a:off x="4233600" y="5687640"/>
            <a:ext cx="70858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Sidecar · Map tour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6" name="Text 20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7" name="Text 21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10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BLOQUES · BÁSICOS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Bloque Texto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0" name="Text 2"/>
          <p:cNvSpPr/>
          <p:nvPr/>
        </p:nvSpPr>
        <p:spPr>
          <a:xfrm>
            <a:off x="567000" y="1481400"/>
            <a:ext cx="5485680" cy="6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Es el bloque más usado: el hilo conductor que conecta todo lo demás.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1" name="Shape 3"/>
          <p:cNvSpPr/>
          <p:nvPr/>
        </p:nvSpPr>
        <p:spPr>
          <a:xfrm>
            <a:off x="649080" y="219456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2" name="Image 0" descr="assets/icons/penSquare_white.png"/>
          <p:cNvPicPr/>
          <p:nvPr/>
        </p:nvPicPr>
        <p:blipFill>
          <a:blip r:embed="rId1"/>
          <a:stretch/>
        </p:blipFill>
        <p:spPr>
          <a:xfrm>
            <a:off x="800280" y="234540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3" name="Text 4"/>
          <p:cNvSpPr/>
          <p:nvPr/>
        </p:nvSpPr>
        <p:spPr>
          <a:xfrm>
            <a:off x="1463040" y="2258640"/>
            <a:ext cx="4662720" cy="474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Estilos: Heading 1, 2 y 3, párrafo y cita.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4" name="Shape 5"/>
          <p:cNvSpPr/>
          <p:nvPr/>
        </p:nvSpPr>
        <p:spPr>
          <a:xfrm>
            <a:off x="649080" y="307224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5" name="Image 1" descr="assets/icons/listUl_white.png"/>
          <p:cNvPicPr/>
          <p:nvPr/>
        </p:nvPicPr>
        <p:blipFill>
          <a:blip r:embed="rId2"/>
          <a:stretch/>
        </p:blipFill>
        <p:spPr>
          <a:xfrm>
            <a:off x="800280" y="322344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6" name="Text 6"/>
          <p:cNvSpPr/>
          <p:nvPr/>
        </p:nvSpPr>
        <p:spPr>
          <a:xfrm>
            <a:off x="1463040" y="3136320"/>
            <a:ext cx="4662720" cy="474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Listas con viñetas o numeradas.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7" name="Shape 7"/>
          <p:cNvSpPr/>
          <p:nvPr/>
        </p:nvSpPr>
        <p:spPr>
          <a:xfrm>
            <a:off x="649080" y="395028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88" name="Image 2" descr="assets/icons/link_white.png"/>
          <p:cNvPicPr/>
          <p:nvPr/>
        </p:nvPicPr>
        <p:blipFill>
          <a:blip r:embed="rId3"/>
          <a:stretch/>
        </p:blipFill>
        <p:spPr>
          <a:xfrm>
            <a:off x="800280" y="410112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9" name="Text 8"/>
          <p:cNvSpPr/>
          <p:nvPr/>
        </p:nvSpPr>
        <p:spPr>
          <a:xfrm>
            <a:off x="1463040" y="4014360"/>
            <a:ext cx="4662720" cy="474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Negrita, cursiva y enlaces.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0" name="Shape 9"/>
          <p:cNvSpPr/>
          <p:nvPr/>
        </p:nvSpPr>
        <p:spPr>
          <a:xfrm>
            <a:off x="649080" y="482796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91" name="Image 3" descr="assets/icons/wand_white.png"/>
          <p:cNvPicPr/>
          <p:nvPr/>
        </p:nvPicPr>
        <p:blipFill>
          <a:blip r:embed="rId4"/>
          <a:stretch/>
        </p:blipFill>
        <p:spPr>
          <a:xfrm>
            <a:off x="800280" y="497880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2" name="Text 10"/>
          <p:cNvSpPr/>
          <p:nvPr/>
        </p:nvSpPr>
        <p:spPr>
          <a:xfrm>
            <a:off x="1463040" y="4892040"/>
            <a:ext cx="4662720" cy="474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Asistente de redacción integrado.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3" name="Shape 11"/>
          <p:cNvSpPr/>
          <p:nvPr/>
        </p:nvSpPr>
        <p:spPr>
          <a:xfrm>
            <a:off x="6336720" y="2172960"/>
            <a:ext cx="5339520" cy="3242880"/>
          </a:xfrm>
          <a:prstGeom prst="roundRect">
            <a:avLst>
              <a:gd name="adj" fmla="val 2819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94" name="Image 4" descr="intro/framed/cap_text.png"/>
          <p:cNvPicPr/>
          <p:nvPr/>
        </p:nvPicPr>
        <p:blipFill>
          <a:blip r:embed="rId5"/>
          <a:stretch/>
        </p:blipFill>
        <p:spPr>
          <a:xfrm>
            <a:off x="6400800" y="2237040"/>
            <a:ext cx="5211360" cy="3115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5" name="Text 1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6" name="Text 1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11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BLOQUES · MEDIA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8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Bloque Imagen: recortar y anotar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9" name="Text 2"/>
          <p:cNvSpPr/>
          <p:nvPr/>
        </p:nvSpPr>
        <p:spPr>
          <a:xfrm>
            <a:off x="567000" y="1463040"/>
            <a:ext cx="10972080" cy="78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4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Al insertar una imagen puedes recortarla (proporciones: original, libre, cuadrado, 3:2, 4:3, 16:9) y añadir marcas con la herramienta Markup: flechas, círculos, texto y colores para resaltar lo importante.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0" name="Shape 3"/>
          <p:cNvSpPr/>
          <p:nvPr/>
        </p:nvSpPr>
        <p:spPr>
          <a:xfrm>
            <a:off x="567000" y="2432160"/>
            <a:ext cx="1540800" cy="511200"/>
          </a:xfrm>
          <a:prstGeom prst="roundRect">
            <a:avLst>
              <a:gd name="adj" fmla="val 50000"/>
            </a:avLst>
          </a:prstGeom>
          <a:solidFill>
            <a:srgbClr val="eff3f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1" name="Shape 4"/>
          <p:cNvSpPr/>
          <p:nvPr/>
        </p:nvSpPr>
        <p:spPr>
          <a:xfrm>
            <a:off x="713160" y="2523600"/>
            <a:ext cx="328320" cy="328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02" name="Image 0" descr="assets/icons/crop_white.png"/>
          <p:cNvPicPr/>
          <p:nvPr/>
        </p:nvPicPr>
        <p:blipFill>
          <a:blip r:embed="rId1"/>
          <a:stretch/>
        </p:blipFill>
        <p:spPr>
          <a:xfrm>
            <a:off x="795600" y="260604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3" name="Text 5"/>
          <p:cNvSpPr/>
          <p:nvPr/>
        </p:nvSpPr>
        <p:spPr>
          <a:xfrm>
            <a:off x="1115640" y="2432160"/>
            <a:ext cx="93744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Recortar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4" name="Shape 6"/>
          <p:cNvSpPr/>
          <p:nvPr/>
        </p:nvSpPr>
        <p:spPr>
          <a:xfrm>
            <a:off x="2382840" y="2432160"/>
            <a:ext cx="2129760" cy="511200"/>
          </a:xfrm>
          <a:prstGeom prst="roundRect">
            <a:avLst>
              <a:gd name="adj" fmla="val 50000"/>
            </a:avLst>
          </a:prstGeom>
          <a:solidFill>
            <a:srgbClr val="eff3f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5" name="Shape 7"/>
          <p:cNvSpPr/>
          <p:nvPr/>
        </p:nvSpPr>
        <p:spPr>
          <a:xfrm>
            <a:off x="2529360" y="2523600"/>
            <a:ext cx="328320" cy="3283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06" name="Image 1" descr="assets/icons/highlighter_white.png"/>
          <p:cNvPicPr/>
          <p:nvPr/>
        </p:nvPicPr>
        <p:blipFill>
          <a:blip r:embed="rId2"/>
          <a:stretch/>
        </p:blipFill>
        <p:spPr>
          <a:xfrm>
            <a:off x="2611440" y="260604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7" name="Text 8"/>
          <p:cNvSpPr/>
          <p:nvPr/>
        </p:nvSpPr>
        <p:spPr>
          <a:xfrm>
            <a:off x="2931480" y="2432160"/>
            <a:ext cx="152640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Anotar (Markup)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8" name="Shape 9"/>
          <p:cNvSpPr/>
          <p:nvPr/>
        </p:nvSpPr>
        <p:spPr>
          <a:xfrm>
            <a:off x="4787640" y="2432160"/>
            <a:ext cx="2298240" cy="511200"/>
          </a:xfrm>
          <a:prstGeom prst="roundRect">
            <a:avLst>
              <a:gd name="adj" fmla="val 50000"/>
            </a:avLst>
          </a:prstGeom>
          <a:solidFill>
            <a:srgbClr val="eff3f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9" name="Shape 10"/>
          <p:cNvSpPr/>
          <p:nvPr/>
        </p:nvSpPr>
        <p:spPr>
          <a:xfrm>
            <a:off x="4934160" y="2523600"/>
            <a:ext cx="328320" cy="328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10" name="Image 2" descr="assets/icons/pointer_white.png"/>
          <p:cNvPicPr/>
          <p:nvPr/>
        </p:nvPicPr>
        <p:blipFill>
          <a:blip r:embed="rId3"/>
          <a:stretch/>
        </p:blipFill>
        <p:spPr>
          <a:xfrm>
            <a:off x="5016240" y="260604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1" name="Text 11"/>
          <p:cNvSpPr/>
          <p:nvPr/>
        </p:nvSpPr>
        <p:spPr>
          <a:xfrm>
            <a:off x="5336280" y="2432160"/>
            <a:ext cx="169452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Resaltar lo clave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2" name="Shape 12"/>
          <p:cNvSpPr/>
          <p:nvPr/>
        </p:nvSpPr>
        <p:spPr>
          <a:xfrm>
            <a:off x="1195560" y="3136320"/>
            <a:ext cx="9799560" cy="2916360"/>
          </a:xfrm>
          <a:prstGeom prst="roundRect">
            <a:avLst>
              <a:gd name="adj" fmla="val 3135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13" name="Image 3" descr="intro/framed/cap_image.png"/>
          <p:cNvPicPr/>
          <p:nvPr/>
        </p:nvPicPr>
        <p:blipFill>
          <a:blip r:embed="rId4"/>
          <a:stretch/>
        </p:blipFill>
        <p:spPr>
          <a:xfrm>
            <a:off x="1259640" y="3200400"/>
            <a:ext cx="9671760" cy="2788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4" name="Text 13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5" name="Text 14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12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BLOQUES · VISUALIZACIÓN DE DATOS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7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Bloque Mapa: elegir o crear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8" name="Text 2"/>
          <p:cNvSpPr/>
          <p:nvPr/>
        </p:nvSpPr>
        <p:spPr>
          <a:xfrm>
            <a:off x="567000" y="1481400"/>
            <a:ext cx="548568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Al añadir un mapa, StoryMaps te ofrece dos caminos: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9" name="Shape 3"/>
          <p:cNvSpPr/>
          <p:nvPr/>
        </p:nvSpPr>
        <p:spPr>
          <a:xfrm>
            <a:off x="649080" y="196596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20" name="Image 0" descr="assets/icons/mapLoc_white.png"/>
          <p:cNvPicPr/>
          <p:nvPr/>
        </p:nvPicPr>
        <p:blipFill>
          <a:blip r:embed="rId1"/>
          <a:stretch/>
        </p:blipFill>
        <p:spPr>
          <a:xfrm>
            <a:off x="800280" y="211680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1" name="Text 4"/>
          <p:cNvSpPr/>
          <p:nvPr/>
        </p:nvSpPr>
        <p:spPr>
          <a:xfrm>
            <a:off x="1463040" y="2048400"/>
            <a:ext cx="475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Elegir un WebMap ya publicado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2" name="Text 5"/>
          <p:cNvSpPr/>
          <p:nvPr/>
        </p:nvSpPr>
        <p:spPr>
          <a:xfrm>
            <a:off x="1463040" y="2414160"/>
            <a:ext cx="4845600" cy="43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Mi contenido, Favoritos, Organización, Living Atlas…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3" name="Shape 6"/>
          <p:cNvSpPr/>
          <p:nvPr/>
        </p:nvSpPr>
        <p:spPr>
          <a:xfrm>
            <a:off x="649080" y="289872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24" name="Image 1" descr="assets/icons/penRuler_white.png"/>
          <p:cNvPicPr/>
          <p:nvPr/>
        </p:nvPicPr>
        <p:blipFill>
          <a:blip r:embed="rId2"/>
          <a:stretch/>
        </p:blipFill>
        <p:spPr>
          <a:xfrm>
            <a:off x="800280" y="304956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5" name="Text 7"/>
          <p:cNvSpPr/>
          <p:nvPr/>
        </p:nvSpPr>
        <p:spPr>
          <a:xfrm>
            <a:off x="1463040" y="2980800"/>
            <a:ext cx="475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O crear un Express Map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6" name="Text 8"/>
          <p:cNvSpPr/>
          <p:nvPr/>
        </p:nvSpPr>
        <p:spPr>
          <a:xfrm>
            <a:off x="1463040" y="3346560"/>
            <a:ext cx="4845600" cy="43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Y dibujarlo a mano sobre el mapa base.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7" name="Shape 9"/>
          <p:cNvSpPr/>
          <p:nvPr/>
        </p:nvSpPr>
        <p:spPr>
          <a:xfrm>
            <a:off x="649080" y="383148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28" name="Image 2" descr="assets/icons/search_white.png"/>
          <p:cNvPicPr/>
          <p:nvPr/>
        </p:nvPicPr>
        <p:blipFill>
          <a:blip r:embed="rId3"/>
          <a:stretch/>
        </p:blipFill>
        <p:spPr>
          <a:xfrm>
            <a:off x="800280" y="398232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9" name="Text 10"/>
          <p:cNvSpPr/>
          <p:nvPr/>
        </p:nvSpPr>
        <p:spPr>
          <a:xfrm>
            <a:off x="1463040" y="3913560"/>
            <a:ext cx="475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lector hace zoom y pulsa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0" name="Text 11"/>
          <p:cNvSpPr/>
          <p:nvPr/>
        </p:nvSpPr>
        <p:spPr>
          <a:xfrm>
            <a:off x="1463040" y="4279320"/>
            <a:ext cx="4845600" cy="43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Explora los elementos del mapa a su ritmo.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1" name="Shape 12"/>
          <p:cNvSpPr/>
          <p:nvPr/>
        </p:nvSpPr>
        <p:spPr>
          <a:xfrm>
            <a:off x="649080" y="476388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32" name="Image 3" descr="assets/icons/comments_white.png"/>
          <p:cNvPicPr/>
          <p:nvPr/>
        </p:nvPicPr>
        <p:blipFill>
          <a:blip r:embed="rId4"/>
          <a:stretch/>
        </p:blipFill>
        <p:spPr>
          <a:xfrm>
            <a:off x="800280" y="491508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3" name="Text 13"/>
          <p:cNvSpPr/>
          <p:nvPr/>
        </p:nvSpPr>
        <p:spPr>
          <a:xfrm>
            <a:off x="1463040" y="4846320"/>
            <a:ext cx="475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Pop-ups informativos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4" name="Text 14"/>
          <p:cNvSpPr/>
          <p:nvPr/>
        </p:nvSpPr>
        <p:spPr>
          <a:xfrm>
            <a:off x="1463040" y="5212080"/>
            <a:ext cx="4845600" cy="438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 la información de cada punto.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5" name="Shape 15"/>
          <p:cNvSpPr/>
          <p:nvPr/>
        </p:nvSpPr>
        <p:spPr>
          <a:xfrm>
            <a:off x="6199560" y="2382120"/>
            <a:ext cx="5476680" cy="3099240"/>
          </a:xfrm>
          <a:prstGeom prst="roundRect">
            <a:avLst>
              <a:gd name="adj" fmla="val 2950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36" name="Image 4" descr="intro/framed/cap_map.png"/>
          <p:cNvPicPr/>
          <p:nvPr/>
        </p:nvPicPr>
        <p:blipFill>
          <a:blip r:embed="rId5"/>
          <a:stretch/>
        </p:blipFill>
        <p:spPr>
          <a:xfrm>
            <a:off x="6263640" y="2446200"/>
            <a:ext cx="5348520" cy="2971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7" name="Text 16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8" name="Text 17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13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BLOQUES · MAPA · EXPRESS MAP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0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Express Map: herramientas de dibujo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1" name="Shape 2"/>
          <p:cNvSpPr/>
          <p:nvPr/>
        </p:nvSpPr>
        <p:spPr>
          <a:xfrm>
            <a:off x="640080" y="1774080"/>
            <a:ext cx="511200" cy="5112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42" name="Image 0" descr="assets/icons/pointer_white.png"/>
          <p:cNvPicPr/>
          <p:nvPr/>
        </p:nvPicPr>
        <p:blipFill>
          <a:blip r:embed="rId1"/>
          <a:stretch/>
        </p:blipFill>
        <p:spPr>
          <a:xfrm>
            <a:off x="768240" y="190188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3" name="Text 3"/>
          <p:cNvSpPr/>
          <p:nvPr/>
        </p:nvSpPr>
        <p:spPr>
          <a:xfrm>
            <a:off x="1334880" y="178308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Seleccionar uno o varios elementos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4" name="Shape 4"/>
          <p:cNvSpPr/>
          <p:nvPr/>
        </p:nvSpPr>
        <p:spPr>
          <a:xfrm>
            <a:off x="640080" y="2386440"/>
            <a:ext cx="511200" cy="5112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45" name="Image 1" descr="assets/icons/arrowsRotate_white.png"/>
          <p:cNvPicPr/>
          <p:nvPr/>
        </p:nvPicPr>
        <p:blipFill>
          <a:blip r:embed="rId2"/>
          <a:stretch/>
        </p:blipFill>
        <p:spPr>
          <a:xfrm>
            <a:off x="768240" y="251460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6" name="Text 5"/>
          <p:cNvSpPr/>
          <p:nvPr/>
        </p:nvSpPr>
        <p:spPr>
          <a:xfrm>
            <a:off x="1334880" y="239580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Deshacer / rehacer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7" name="Shape 6"/>
          <p:cNvSpPr/>
          <p:nvPr/>
        </p:nvSpPr>
        <p:spPr>
          <a:xfrm>
            <a:off x="640080" y="2999160"/>
            <a:ext cx="511200" cy="5112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48" name="Image 2" descr="assets/icons/locationDot_white.png"/>
          <p:cNvPicPr/>
          <p:nvPr/>
        </p:nvPicPr>
        <p:blipFill>
          <a:blip r:embed="rId3"/>
          <a:stretch/>
        </p:blipFill>
        <p:spPr>
          <a:xfrm>
            <a:off x="768240" y="312732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9" name="Text 7"/>
          <p:cNvSpPr/>
          <p:nvPr/>
        </p:nvSpPr>
        <p:spPr>
          <a:xfrm>
            <a:off x="1334880" y="300852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Añadir puntos (normales o numerados)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0" name="Shape 8"/>
          <p:cNvSpPr/>
          <p:nvPr/>
        </p:nvSpPr>
        <p:spPr>
          <a:xfrm>
            <a:off x="640080" y="3611880"/>
            <a:ext cx="511200" cy="5112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1" name="Image 3" descr="assets/icons/penRuler_white.png"/>
          <p:cNvPicPr/>
          <p:nvPr/>
        </p:nvPicPr>
        <p:blipFill>
          <a:blip r:embed="rId4"/>
          <a:stretch/>
        </p:blipFill>
        <p:spPr>
          <a:xfrm>
            <a:off x="768240" y="374004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2" name="Text 9"/>
          <p:cNvSpPr/>
          <p:nvPr/>
        </p:nvSpPr>
        <p:spPr>
          <a:xfrm>
            <a:off x="1334880" y="362088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Dibujar líneas (punto a punto o a mano alzada)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3" name="Shape 10"/>
          <p:cNvSpPr/>
          <p:nvPr/>
        </p:nvSpPr>
        <p:spPr>
          <a:xfrm>
            <a:off x="640080" y="4224600"/>
            <a:ext cx="511200" cy="5112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4" name="Image 4" descr="assets/icons/draw_white.png"/>
          <p:cNvPicPr/>
          <p:nvPr/>
        </p:nvPicPr>
        <p:blipFill>
          <a:blip r:embed="rId5"/>
          <a:stretch/>
        </p:blipFill>
        <p:spPr>
          <a:xfrm>
            <a:off x="768240" y="435240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5" name="Text 11"/>
          <p:cNvSpPr/>
          <p:nvPr/>
        </p:nvSpPr>
        <p:spPr>
          <a:xfrm>
            <a:off x="1334880" y="423360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Dibujar áreas, cuadrados o círculos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6" name="Shape 12"/>
          <p:cNvSpPr/>
          <p:nvPr/>
        </p:nvSpPr>
        <p:spPr>
          <a:xfrm>
            <a:off x="640080" y="4837320"/>
            <a:ext cx="511200" cy="5112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7" name="Image 5" descr="assets/icons/alignLeft_white.png"/>
          <p:cNvPicPr/>
          <p:nvPr/>
        </p:nvPicPr>
        <p:blipFill>
          <a:blip r:embed="rId6"/>
          <a:stretch/>
        </p:blipFill>
        <p:spPr>
          <a:xfrm>
            <a:off x="768240" y="496512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" name="Text 13"/>
          <p:cNvSpPr/>
          <p:nvPr/>
        </p:nvSpPr>
        <p:spPr>
          <a:xfrm>
            <a:off x="1334880" y="484632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Añadir anotaciones de texto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9" name="Shape 14"/>
          <p:cNvSpPr/>
          <p:nvPr/>
        </p:nvSpPr>
        <p:spPr>
          <a:xfrm>
            <a:off x="640080" y="5449680"/>
            <a:ext cx="511200" cy="5112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60" name="Image 6" descr="assets/icons/leftRight_white.png"/>
          <p:cNvPicPr/>
          <p:nvPr/>
        </p:nvPicPr>
        <p:blipFill>
          <a:blip r:embed="rId7"/>
          <a:stretch/>
        </p:blipFill>
        <p:spPr>
          <a:xfrm>
            <a:off x="768240" y="5577840"/>
            <a:ext cx="255240" cy="25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1" name="Text 15"/>
          <p:cNvSpPr/>
          <p:nvPr/>
        </p:nvSpPr>
        <p:spPr>
          <a:xfrm>
            <a:off x="1334880" y="5459040"/>
            <a:ext cx="5211360" cy="49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Dibujar flechas (simples o dobles)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2" name="Shape 16"/>
          <p:cNvSpPr/>
          <p:nvPr/>
        </p:nvSpPr>
        <p:spPr>
          <a:xfrm>
            <a:off x="6605640" y="1764720"/>
            <a:ext cx="4802040" cy="4287960"/>
          </a:xfrm>
          <a:prstGeom prst="roundRect">
            <a:avLst>
              <a:gd name="adj" fmla="val 2132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63" name="Image 7" descr="intro/framed/cap_draw.png"/>
          <p:cNvPicPr/>
          <p:nvPr/>
        </p:nvPicPr>
        <p:blipFill>
          <a:blip r:embed="rId8"/>
          <a:stretch/>
        </p:blipFill>
        <p:spPr>
          <a:xfrm>
            <a:off x="6669360" y="1828800"/>
            <a:ext cx="4673880" cy="4159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4" name="Text 17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5" name="Text 18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14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BLOQUES · MAPA · EXPRESS MAP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7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Express Map: puntos y pop-ups en 3 pasos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8" name="Shape 2"/>
          <p:cNvSpPr/>
          <p:nvPr/>
        </p:nvSpPr>
        <p:spPr>
          <a:xfrm>
            <a:off x="567000" y="1783080"/>
            <a:ext cx="3565440" cy="1370880"/>
          </a:xfrm>
          <a:prstGeom prst="roundRect">
            <a:avLst>
              <a:gd name="adj" fmla="val 800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9" name="Shape 3"/>
          <p:cNvSpPr/>
          <p:nvPr/>
        </p:nvSpPr>
        <p:spPr>
          <a:xfrm>
            <a:off x="795600" y="2148840"/>
            <a:ext cx="639360" cy="639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0" name="Text 4"/>
          <p:cNvSpPr/>
          <p:nvPr/>
        </p:nvSpPr>
        <p:spPr>
          <a:xfrm>
            <a:off x="795600" y="2148840"/>
            <a:ext cx="63936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1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6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1" name="Text 5"/>
          <p:cNvSpPr/>
          <p:nvPr/>
        </p:nvSpPr>
        <p:spPr>
          <a:xfrm>
            <a:off x="1517760" y="1965960"/>
            <a:ext cx="237672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Dibuja el elemento sobre el mapa (aparece en “Drawn features”).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2" name="Shape 6"/>
          <p:cNvSpPr/>
          <p:nvPr/>
        </p:nvSpPr>
        <p:spPr>
          <a:xfrm>
            <a:off x="4312800" y="1783080"/>
            <a:ext cx="3565440" cy="1370880"/>
          </a:xfrm>
          <a:prstGeom prst="roundRect">
            <a:avLst>
              <a:gd name="adj" fmla="val 800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3" name="Shape 7"/>
          <p:cNvSpPr/>
          <p:nvPr/>
        </p:nvSpPr>
        <p:spPr>
          <a:xfrm>
            <a:off x="4541400" y="2148840"/>
            <a:ext cx="639360" cy="639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4" name="Text 8"/>
          <p:cNvSpPr/>
          <p:nvPr/>
        </p:nvSpPr>
        <p:spPr>
          <a:xfrm>
            <a:off x="4541400" y="2148840"/>
            <a:ext cx="63936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1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6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5" name="Text 9"/>
          <p:cNvSpPr/>
          <p:nvPr/>
        </p:nvSpPr>
        <p:spPr>
          <a:xfrm>
            <a:off x="5263920" y="1965960"/>
            <a:ext cx="237672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Edítalo: título, descripción y estilo del símbolo.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6" name="Shape 10"/>
          <p:cNvSpPr/>
          <p:nvPr/>
        </p:nvSpPr>
        <p:spPr>
          <a:xfrm>
            <a:off x="8058600" y="1783080"/>
            <a:ext cx="3565440" cy="1370880"/>
          </a:xfrm>
          <a:prstGeom prst="roundRect">
            <a:avLst>
              <a:gd name="adj" fmla="val 8000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7" name="Shape 11"/>
          <p:cNvSpPr/>
          <p:nvPr/>
        </p:nvSpPr>
        <p:spPr>
          <a:xfrm>
            <a:off x="8287200" y="2148840"/>
            <a:ext cx="639360" cy="639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8" name="Text 12"/>
          <p:cNvSpPr/>
          <p:nvPr/>
        </p:nvSpPr>
        <p:spPr>
          <a:xfrm>
            <a:off x="8287200" y="2148840"/>
            <a:ext cx="63936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1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61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9" name="Text 13"/>
          <p:cNvSpPr/>
          <p:nvPr/>
        </p:nvSpPr>
        <p:spPr>
          <a:xfrm>
            <a:off x="9009720" y="1965960"/>
            <a:ext cx="237672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lector verá el pop-up al pulsar el punto.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0" name="Shape 14"/>
          <p:cNvSpPr/>
          <p:nvPr/>
        </p:nvSpPr>
        <p:spPr>
          <a:xfrm>
            <a:off x="2736000" y="3392280"/>
            <a:ext cx="6719040" cy="2669400"/>
          </a:xfrm>
          <a:prstGeom prst="roundRect">
            <a:avLst>
              <a:gd name="adj" fmla="val 3425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1" name="Image 0" descr="intro/framed/cap_points.png"/>
          <p:cNvPicPr/>
          <p:nvPr/>
        </p:nvPicPr>
        <p:blipFill>
          <a:blip r:embed="rId1"/>
          <a:stretch/>
        </p:blipFill>
        <p:spPr>
          <a:xfrm>
            <a:off x="2800080" y="3456360"/>
            <a:ext cx="6591240" cy="2541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2" name="Text 15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3" name="Text 16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15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BLOQUES · INMERSIVOS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5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Sidecar: media fija + texto que se desplaza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6" name="Text 2"/>
          <p:cNvSpPr/>
          <p:nvPr/>
        </p:nvSpPr>
        <p:spPr>
          <a:xfrm>
            <a:off x="567000" y="1463040"/>
            <a:ext cx="109720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El bloque más narrativo. Tiene tres disposiciones según cómo se relacionen el texto y el mapa/imagen: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7" name="Shape 3"/>
          <p:cNvSpPr/>
          <p:nvPr/>
        </p:nvSpPr>
        <p:spPr>
          <a:xfrm>
            <a:off x="3524400" y="1911240"/>
            <a:ext cx="5142240" cy="1910520"/>
          </a:xfrm>
          <a:prstGeom prst="roundRect">
            <a:avLst>
              <a:gd name="adj" fmla="val 4785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8" name="Image 0" descr="intro/framed/cap_sidecar.png"/>
          <p:cNvPicPr/>
          <p:nvPr/>
        </p:nvPicPr>
        <p:blipFill>
          <a:blip r:embed="rId1"/>
          <a:stretch/>
        </p:blipFill>
        <p:spPr>
          <a:xfrm>
            <a:off x="3588480" y="1974960"/>
            <a:ext cx="5014080" cy="178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9" name="Shape 4"/>
          <p:cNvSpPr/>
          <p:nvPr/>
        </p:nvSpPr>
        <p:spPr>
          <a:xfrm>
            <a:off x="567000" y="4114800"/>
            <a:ext cx="3565440" cy="1782360"/>
          </a:xfrm>
          <a:prstGeom prst="roundRect">
            <a:avLst>
              <a:gd name="adj" fmla="val 6154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0" name="Shape 5"/>
          <p:cNvSpPr/>
          <p:nvPr/>
        </p:nvSpPr>
        <p:spPr>
          <a:xfrm>
            <a:off x="777240" y="432504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91" name="Image 1" descr="assets/icons/columns_white.png"/>
          <p:cNvPicPr/>
          <p:nvPr/>
        </p:nvPicPr>
        <p:blipFill>
          <a:blip r:embed="rId2"/>
          <a:stretch/>
        </p:blipFill>
        <p:spPr>
          <a:xfrm>
            <a:off x="928080" y="447588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2" name="Text 6"/>
          <p:cNvSpPr/>
          <p:nvPr/>
        </p:nvSpPr>
        <p:spPr>
          <a:xfrm>
            <a:off x="1517760" y="4370760"/>
            <a:ext cx="242244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Anclado (Docked)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3" name="Text 7"/>
          <p:cNvSpPr/>
          <p:nvPr/>
        </p:nvSpPr>
        <p:spPr>
          <a:xfrm>
            <a:off x="951120" y="5029200"/>
            <a:ext cx="2797200" cy="74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texto se desplaza en vertical junto al mapa.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4" name="Shape 8"/>
          <p:cNvSpPr/>
          <p:nvPr/>
        </p:nvSpPr>
        <p:spPr>
          <a:xfrm>
            <a:off x="4312800" y="4114800"/>
            <a:ext cx="3565440" cy="1782360"/>
          </a:xfrm>
          <a:prstGeom prst="roundRect">
            <a:avLst>
              <a:gd name="adj" fmla="val 6154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5" name="Shape 9"/>
          <p:cNvSpPr/>
          <p:nvPr/>
        </p:nvSpPr>
        <p:spPr>
          <a:xfrm>
            <a:off x="4523040" y="432504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96" name="Image 2" descr="assets/icons/windowMaximize_white.png"/>
          <p:cNvPicPr/>
          <p:nvPr/>
        </p:nvPicPr>
        <p:blipFill>
          <a:blip r:embed="rId3"/>
          <a:stretch/>
        </p:blipFill>
        <p:spPr>
          <a:xfrm>
            <a:off x="4673880" y="447588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7" name="Text 10"/>
          <p:cNvSpPr/>
          <p:nvPr/>
        </p:nvSpPr>
        <p:spPr>
          <a:xfrm>
            <a:off x="5263920" y="4370760"/>
            <a:ext cx="242244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Flotante (Floating)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8" name="Text 11"/>
          <p:cNvSpPr/>
          <p:nvPr/>
        </p:nvSpPr>
        <p:spPr>
          <a:xfrm>
            <a:off x="4696920" y="5029200"/>
            <a:ext cx="2797200" cy="74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texto flota encima del mapa, que ocupa el fondo.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9" name="Shape 12"/>
          <p:cNvSpPr/>
          <p:nvPr/>
        </p:nvSpPr>
        <p:spPr>
          <a:xfrm>
            <a:off x="8058600" y="4114800"/>
            <a:ext cx="3565440" cy="1782360"/>
          </a:xfrm>
          <a:prstGeom prst="roundRect">
            <a:avLst>
              <a:gd name="adj" fmla="val 6154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0" name="Shape 13"/>
          <p:cNvSpPr/>
          <p:nvPr/>
        </p:nvSpPr>
        <p:spPr>
          <a:xfrm>
            <a:off x="8268840" y="432504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01" name="Image 3" descr="assets/icons/display_white.png"/>
          <p:cNvPicPr/>
          <p:nvPr/>
        </p:nvPicPr>
        <p:blipFill>
          <a:blip r:embed="rId4"/>
          <a:stretch/>
        </p:blipFill>
        <p:spPr>
          <a:xfrm>
            <a:off x="8419680" y="447588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2" name="Text 14"/>
          <p:cNvSpPr/>
          <p:nvPr/>
        </p:nvSpPr>
        <p:spPr>
          <a:xfrm>
            <a:off x="9009720" y="4370760"/>
            <a:ext cx="242244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98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Diapositivas (Slideshow)</a:t>
            </a:r>
            <a:endParaRPr b="0" lang="es-ES" sz="14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3" name="Text 15"/>
          <p:cNvSpPr/>
          <p:nvPr/>
        </p:nvSpPr>
        <p:spPr>
          <a:xfrm>
            <a:off x="8442720" y="5029200"/>
            <a:ext cx="2797200" cy="74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Texto y media fijos; se avanza por clic en horizontal.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4" name="Text 16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5" name="Text 17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16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BLOQUES · INMERSIVOS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7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 tour: recorrido por puntos numerados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8" name="Shape 2"/>
          <p:cNvSpPr/>
          <p:nvPr/>
        </p:nvSpPr>
        <p:spPr>
          <a:xfrm>
            <a:off x="502920" y="1719000"/>
            <a:ext cx="3061440" cy="4470840"/>
          </a:xfrm>
          <a:prstGeom prst="roundRect">
            <a:avLst>
              <a:gd name="adj" fmla="val 2986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09" name="Image 0" descr="intro/framed/cap_maptour.png"/>
          <p:cNvPicPr/>
          <p:nvPr/>
        </p:nvPicPr>
        <p:blipFill>
          <a:blip r:embed="rId1"/>
          <a:stretch/>
        </p:blipFill>
        <p:spPr>
          <a:xfrm>
            <a:off x="567000" y="1783080"/>
            <a:ext cx="2933640" cy="4342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0" name="Text 3"/>
          <p:cNvSpPr/>
          <p:nvPr/>
        </p:nvSpPr>
        <p:spPr>
          <a:xfrm>
            <a:off x="4572000" y="1755720"/>
            <a:ext cx="7040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i="1" lang="en-US" sz="15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Cinco disposiciones, en dos familias: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1" name="Shape 4"/>
          <p:cNvSpPr/>
          <p:nvPr/>
        </p:nvSpPr>
        <p:spPr>
          <a:xfrm>
            <a:off x="4572000" y="2286000"/>
            <a:ext cx="7040160" cy="1690920"/>
          </a:xfrm>
          <a:prstGeom prst="roundRect">
            <a:avLst>
              <a:gd name="adj" fmla="val 6486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2" name="Shape 5"/>
          <p:cNvSpPr/>
          <p:nvPr/>
        </p:nvSpPr>
        <p:spPr>
          <a:xfrm>
            <a:off x="4773240" y="244152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13" name="Image 1" descr="assets/icons/route_white.png"/>
          <p:cNvPicPr/>
          <p:nvPr/>
        </p:nvPicPr>
        <p:blipFill>
          <a:blip r:embed="rId2"/>
          <a:stretch/>
        </p:blipFill>
        <p:spPr>
          <a:xfrm>
            <a:off x="4924080" y="259236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" name="Text 6"/>
          <p:cNvSpPr/>
          <p:nvPr/>
        </p:nvSpPr>
        <p:spPr>
          <a:xfrm>
            <a:off x="5532120" y="2487240"/>
            <a:ext cx="58514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GUIADO (GUIDED)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5" name="Text 7"/>
          <p:cNvSpPr/>
          <p:nvPr/>
        </p:nvSpPr>
        <p:spPr>
          <a:xfrm>
            <a:off x="5532120" y="2779920"/>
            <a:ext cx="58514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Llevas al lector punto por punto.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6" name="Shape 8"/>
          <p:cNvSpPr/>
          <p:nvPr/>
        </p:nvSpPr>
        <p:spPr>
          <a:xfrm>
            <a:off x="5074920" y="3310200"/>
            <a:ext cx="2102400" cy="41976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7" name="Text 9"/>
          <p:cNvSpPr/>
          <p:nvPr/>
        </p:nvSpPr>
        <p:spPr>
          <a:xfrm>
            <a:off x="5074920" y="3310200"/>
            <a:ext cx="21024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Centrado en media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8" name="Shape 10"/>
          <p:cNvSpPr/>
          <p:nvPr/>
        </p:nvSpPr>
        <p:spPr>
          <a:xfrm>
            <a:off x="7315200" y="3310200"/>
            <a:ext cx="2102400" cy="419760"/>
          </a:xfrm>
          <a:prstGeom prst="roundRect">
            <a:avLst>
              <a:gd name="adj" fmla="val 50000"/>
            </a:avLst>
          </a:prstGeom>
          <a:solidFill>
            <a:srgbClr val="dcefe9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9" name="Text 11"/>
          <p:cNvSpPr/>
          <p:nvPr/>
        </p:nvSpPr>
        <p:spPr>
          <a:xfrm>
            <a:off x="7315200" y="3310200"/>
            <a:ext cx="21024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b5c4b"/>
                </a:solidFill>
                <a:effectLst/>
                <a:uFillTx/>
                <a:latin typeface="Calibri"/>
                <a:ea typeface="Calibri"/>
              </a:rPr>
              <a:t>Centrado en mapa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0" name="Shape 12"/>
          <p:cNvSpPr/>
          <p:nvPr/>
        </p:nvSpPr>
        <p:spPr>
          <a:xfrm>
            <a:off x="4572000" y="4114800"/>
            <a:ext cx="7040160" cy="1828080"/>
          </a:xfrm>
          <a:prstGeom prst="roundRect">
            <a:avLst>
              <a:gd name="adj" fmla="val 6000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1" name="Shape 13"/>
          <p:cNvSpPr/>
          <p:nvPr/>
        </p:nvSpPr>
        <p:spPr>
          <a:xfrm>
            <a:off x="4773240" y="4270320"/>
            <a:ext cx="602640" cy="60264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22" name="Image 2" descr="assets/icons/compass_white.png"/>
          <p:cNvPicPr/>
          <p:nvPr/>
        </p:nvPicPr>
        <p:blipFill>
          <a:blip r:embed="rId3"/>
          <a:stretch/>
        </p:blipFill>
        <p:spPr>
          <a:xfrm>
            <a:off x="4924080" y="442116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3" name="Text 14"/>
          <p:cNvSpPr/>
          <p:nvPr/>
        </p:nvSpPr>
        <p:spPr>
          <a:xfrm>
            <a:off x="5532120" y="4316040"/>
            <a:ext cx="58514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pc="139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EXPLORADOR (EXPLORER)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4" name="Text 15"/>
          <p:cNvSpPr/>
          <p:nvPr/>
        </p:nvSpPr>
        <p:spPr>
          <a:xfrm>
            <a:off x="5532120" y="4608720"/>
            <a:ext cx="58514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El lector elige el orden de las paradas.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5" name="Shape 16"/>
          <p:cNvSpPr/>
          <p:nvPr/>
        </p:nvSpPr>
        <p:spPr>
          <a:xfrm>
            <a:off x="5074920" y="5157360"/>
            <a:ext cx="2010960" cy="419760"/>
          </a:xfrm>
          <a:prstGeom prst="roundRect">
            <a:avLst>
              <a:gd name="adj" fmla="val 50000"/>
            </a:avLst>
          </a:prstGeom>
          <a:solidFill>
            <a:srgbClr val="1c3b3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6" name="Text 17"/>
          <p:cNvSpPr/>
          <p:nvPr/>
        </p:nvSpPr>
        <p:spPr>
          <a:xfrm>
            <a:off x="5074920" y="5157360"/>
            <a:ext cx="201096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Categorizado (Beta)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7" name="Shape 18"/>
          <p:cNvSpPr/>
          <p:nvPr/>
        </p:nvSpPr>
        <p:spPr>
          <a:xfrm>
            <a:off x="7178040" y="5157360"/>
            <a:ext cx="1370880" cy="419760"/>
          </a:xfrm>
          <a:prstGeom prst="roundRect">
            <a:avLst>
              <a:gd name="adj" fmla="val 50000"/>
            </a:avLst>
          </a:prstGeom>
          <a:solidFill>
            <a:srgbClr val="1c3b3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8" name="Text 19"/>
          <p:cNvSpPr/>
          <p:nvPr/>
        </p:nvSpPr>
        <p:spPr>
          <a:xfrm>
            <a:off x="7178040" y="5157360"/>
            <a:ext cx="13708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Lista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9" name="Shape 20"/>
          <p:cNvSpPr/>
          <p:nvPr/>
        </p:nvSpPr>
        <p:spPr>
          <a:xfrm>
            <a:off x="8641080" y="5157360"/>
            <a:ext cx="1645200" cy="419760"/>
          </a:xfrm>
          <a:prstGeom prst="roundRect">
            <a:avLst>
              <a:gd name="adj" fmla="val 50000"/>
            </a:avLst>
          </a:prstGeom>
          <a:solidFill>
            <a:srgbClr val="1c3b3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30" name="Text 21"/>
          <p:cNvSpPr/>
          <p:nvPr/>
        </p:nvSpPr>
        <p:spPr>
          <a:xfrm>
            <a:off x="8641080" y="5157360"/>
            <a:ext cx="16452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Cuadrícula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1" name="Text 2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2" name="Text 2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17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BLOQUES · MEDIA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4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Bloque Swipe: comparar deslizando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5" name="Text 2"/>
          <p:cNvSpPr/>
          <p:nvPr/>
        </p:nvSpPr>
        <p:spPr>
          <a:xfrm>
            <a:off x="567000" y="1481400"/>
            <a:ext cx="5485680" cy="6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Superpone dos mapas o imágenes y el lector las compara con un deslizador.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6" name="Shape 3"/>
          <p:cNvSpPr/>
          <p:nvPr/>
        </p:nvSpPr>
        <p:spPr>
          <a:xfrm>
            <a:off x="658440" y="2340720"/>
            <a:ext cx="584640" cy="584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37" name="Image 0" descr="assets/icons/clock_white.png"/>
          <p:cNvPicPr/>
          <p:nvPr/>
        </p:nvPicPr>
        <p:blipFill>
          <a:blip r:embed="rId1"/>
          <a:stretch/>
        </p:blipFill>
        <p:spPr>
          <a:xfrm>
            <a:off x="804600" y="248724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8" name="Text 4"/>
          <p:cNvSpPr/>
          <p:nvPr/>
        </p:nvSpPr>
        <p:spPr>
          <a:xfrm>
            <a:off x="1444680" y="2414160"/>
            <a:ext cx="4754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Antes / después de un mismo lugar.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9" name="Shape 5"/>
          <p:cNvSpPr/>
          <p:nvPr/>
        </p:nvSpPr>
        <p:spPr>
          <a:xfrm>
            <a:off x="658440" y="3127320"/>
            <a:ext cx="584640" cy="584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40" name="Image 1" descr="assets/icons/mapLoc_white.png"/>
          <p:cNvPicPr/>
          <p:nvPr/>
        </p:nvPicPr>
        <p:blipFill>
          <a:blip r:embed="rId2"/>
          <a:stretch/>
        </p:blipFill>
        <p:spPr>
          <a:xfrm>
            <a:off x="804600" y="327348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1" name="Text 6"/>
          <p:cNvSpPr/>
          <p:nvPr/>
        </p:nvSpPr>
        <p:spPr>
          <a:xfrm>
            <a:off x="1444680" y="3200400"/>
            <a:ext cx="4754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Ortofoto frente a mapa temático.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2" name="Shape 7"/>
          <p:cNvSpPr/>
          <p:nvPr/>
        </p:nvSpPr>
        <p:spPr>
          <a:xfrm>
            <a:off x="658440" y="3913560"/>
            <a:ext cx="584640" cy="584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43" name="Image 2" descr="assets/icons/columns_white.png"/>
          <p:cNvPicPr/>
          <p:nvPr/>
        </p:nvPicPr>
        <p:blipFill>
          <a:blip r:embed="rId3"/>
          <a:stretch/>
        </p:blipFill>
        <p:spPr>
          <a:xfrm>
            <a:off x="804600" y="406008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4" name="Text 8"/>
          <p:cNvSpPr/>
          <p:nvPr/>
        </p:nvSpPr>
        <p:spPr>
          <a:xfrm>
            <a:off x="1444680" y="3986640"/>
            <a:ext cx="4754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Dos escenarios o dos fechas.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5" name="Shape 9"/>
          <p:cNvSpPr/>
          <p:nvPr/>
        </p:nvSpPr>
        <p:spPr>
          <a:xfrm>
            <a:off x="658440" y="4700160"/>
            <a:ext cx="584640" cy="584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46" name="Image 3" descr="assets/icons/leftRight_white.png"/>
          <p:cNvPicPr/>
          <p:nvPr/>
        </p:nvPicPr>
        <p:blipFill>
          <a:blip r:embed="rId4"/>
          <a:stretch/>
        </p:blipFill>
        <p:spPr>
          <a:xfrm>
            <a:off x="804600" y="4846320"/>
            <a:ext cx="291960" cy="29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7" name="Text 10"/>
          <p:cNvSpPr/>
          <p:nvPr/>
        </p:nvSpPr>
        <p:spPr>
          <a:xfrm>
            <a:off x="1444680" y="4773240"/>
            <a:ext cx="47541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lector arrastra el control central.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8" name="Shape 11"/>
          <p:cNvSpPr/>
          <p:nvPr/>
        </p:nvSpPr>
        <p:spPr>
          <a:xfrm>
            <a:off x="6336720" y="2336760"/>
            <a:ext cx="5339520" cy="3098160"/>
          </a:xfrm>
          <a:prstGeom prst="roundRect">
            <a:avLst>
              <a:gd name="adj" fmla="val 2951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49" name="Image 4" descr="intro/framed/cap_swipe.png"/>
          <p:cNvPicPr/>
          <p:nvPr/>
        </p:nvPicPr>
        <p:blipFill>
          <a:blip r:embed="rId5"/>
          <a:stretch/>
        </p:blipFill>
        <p:spPr>
          <a:xfrm>
            <a:off x="6400800" y="2400840"/>
            <a:ext cx="5211360" cy="297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0" name="Text 1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1" name="Text 1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18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BLOQUES · MEDIA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3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Galería y Línea de tiempo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4" name="Shape 2"/>
          <p:cNvSpPr/>
          <p:nvPr/>
        </p:nvSpPr>
        <p:spPr>
          <a:xfrm>
            <a:off x="567000" y="1783080"/>
            <a:ext cx="5467320" cy="4296960"/>
          </a:xfrm>
          <a:prstGeom prst="roundRect">
            <a:avLst>
              <a:gd name="adj" fmla="val 25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5" name="Shape 3"/>
          <p:cNvSpPr/>
          <p:nvPr/>
        </p:nvSpPr>
        <p:spPr>
          <a:xfrm>
            <a:off x="795600" y="1993320"/>
            <a:ext cx="639360" cy="6393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56" name="Image 0" descr="assets/icons/images_white.png"/>
          <p:cNvPicPr/>
          <p:nvPr/>
        </p:nvPicPr>
        <p:blipFill>
          <a:blip r:embed="rId1"/>
          <a:stretch/>
        </p:blipFill>
        <p:spPr>
          <a:xfrm>
            <a:off x="955440" y="215352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7" name="Text 4"/>
          <p:cNvSpPr/>
          <p:nvPr/>
        </p:nvSpPr>
        <p:spPr>
          <a:xfrm>
            <a:off x="1591200" y="203904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Galería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8" name="Shape 5"/>
          <p:cNvSpPr/>
          <p:nvPr/>
        </p:nvSpPr>
        <p:spPr>
          <a:xfrm>
            <a:off x="1607400" y="2816280"/>
            <a:ext cx="3386520" cy="223956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59" name="Image 1" descr="intro/framed/cap_gallery.png"/>
          <p:cNvPicPr/>
          <p:nvPr/>
        </p:nvPicPr>
        <p:blipFill>
          <a:blip r:embed="rId2"/>
          <a:stretch/>
        </p:blipFill>
        <p:spPr>
          <a:xfrm>
            <a:off x="1653120" y="2862000"/>
            <a:ext cx="3295080" cy="2148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0" name="Text 6"/>
          <p:cNvSpPr/>
          <p:nvPr/>
        </p:nvSpPr>
        <p:spPr>
          <a:xfrm>
            <a:off x="951120" y="5184720"/>
            <a:ext cx="469944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Conjunto de imágenes en rejilla o carrusel. Útil para mostrar muchas fotos sin frenar la lectura.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1" name="Shape 7"/>
          <p:cNvSpPr/>
          <p:nvPr/>
        </p:nvSpPr>
        <p:spPr>
          <a:xfrm>
            <a:off x="6156720" y="1783080"/>
            <a:ext cx="5467320" cy="4296960"/>
          </a:xfrm>
          <a:prstGeom prst="roundRect">
            <a:avLst>
              <a:gd name="adj" fmla="val 2553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2" name="Shape 8"/>
          <p:cNvSpPr/>
          <p:nvPr/>
        </p:nvSpPr>
        <p:spPr>
          <a:xfrm>
            <a:off x="6385320" y="1993320"/>
            <a:ext cx="639360" cy="6393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63" name="Image 2" descr="assets/icons/clock_white.png"/>
          <p:cNvPicPr/>
          <p:nvPr/>
        </p:nvPicPr>
        <p:blipFill>
          <a:blip r:embed="rId3"/>
          <a:stretch/>
        </p:blipFill>
        <p:spPr>
          <a:xfrm>
            <a:off x="6545160" y="2153520"/>
            <a:ext cx="319320" cy="319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4" name="Text 9"/>
          <p:cNvSpPr/>
          <p:nvPr/>
        </p:nvSpPr>
        <p:spPr>
          <a:xfrm>
            <a:off x="7180920" y="203904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Línea de tiempo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5" name="Shape 10"/>
          <p:cNvSpPr/>
          <p:nvPr/>
        </p:nvSpPr>
        <p:spPr>
          <a:xfrm>
            <a:off x="7410600" y="2816280"/>
            <a:ext cx="2959560" cy="223956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66" name="Image 3" descr="intro/framed/cap_timeline.png"/>
          <p:cNvPicPr/>
          <p:nvPr/>
        </p:nvPicPr>
        <p:blipFill>
          <a:blip r:embed="rId4"/>
          <a:stretch/>
        </p:blipFill>
        <p:spPr>
          <a:xfrm>
            <a:off x="7456320" y="2862000"/>
            <a:ext cx="2868120" cy="2148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7" name="Text 11"/>
          <p:cNvSpPr/>
          <p:nvPr/>
        </p:nvSpPr>
        <p:spPr>
          <a:xfrm>
            <a:off x="6540840" y="5184720"/>
            <a:ext cx="469944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8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Hitos ordenados en el tiempo. Al crearla eliges disposición: Waterfall (alterna lados) o Single side (un solo lado).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8" name="Text 1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9" name="Text 1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19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LO QUE VEREMOS EN ESTA PRIMERA PARTE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Agenda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Shape 2"/>
          <p:cNvSpPr/>
          <p:nvPr/>
        </p:nvSpPr>
        <p:spPr>
          <a:xfrm>
            <a:off x="567000" y="1874520"/>
            <a:ext cx="5467320" cy="109656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blurRad="101520" dir="5400000" dist="38160" rotWithShape="0">
              <a:srgbClr val="8f9895">
                <a:alpha val="2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Shape 3"/>
          <p:cNvSpPr/>
          <p:nvPr/>
        </p:nvSpPr>
        <p:spPr>
          <a:xfrm>
            <a:off x="841320" y="2094120"/>
            <a:ext cx="657720" cy="6577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Text 4"/>
          <p:cNvSpPr/>
          <p:nvPr/>
        </p:nvSpPr>
        <p:spPr>
          <a:xfrm>
            <a:off x="841320" y="2094120"/>
            <a:ext cx="65772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01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Text 5"/>
          <p:cNvSpPr/>
          <p:nvPr/>
        </p:nvSpPr>
        <p:spPr>
          <a:xfrm>
            <a:off x="1682640" y="2020680"/>
            <a:ext cx="4141440" cy="80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¿Qué es el storytelling y por qué importa en cartografía?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Shape 6"/>
          <p:cNvSpPr/>
          <p:nvPr/>
        </p:nvSpPr>
        <p:spPr>
          <a:xfrm>
            <a:off x="6156720" y="1874520"/>
            <a:ext cx="5467320" cy="109656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blurRad="1290319920" dist="483869880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Shape 7"/>
          <p:cNvSpPr/>
          <p:nvPr/>
        </p:nvSpPr>
        <p:spPr>
          <a:xfrm>
            <a:off x="6431040" y="2094120"/>
            <a:ext cx="657720" cy="6577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" name="Text 8"/>
          <p:cNvSpPr/>
          <p:nvPr/>
        </p:nvSpPr>
        <p:spPr>
          <a:xfrm>
            <a:off x="6431040" y="2094120"/>
            <a:ext cx="65772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02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Text 9"/>
          <p:cNvSpPr/>
          <p:nvPr/>
        </p:nvSpPr>
        <p:spPr>
          <a:xfrm>
            <a:off x="7272360" y="2020680"/>
            <a:ext cx="4141440" cy="80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Visor frente a historia: el cambio de mentalidad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Shape 10"/>
          <p:cNvSpPr/>
          <p:nvPr/>
        </p:nvSpPr>
        <p:spPr>
          <a:xfrm>
            <a:off x="567000" y="3173040"/>
            <a:ext cx="5467320" cy="109656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Shape 11"/>
          <p:cNvSpPr/>
          <p:nvPr/>
        </p:nvSpPr>
        <p:spPr>
          <a:xfrm>
            <a:off x="841320" y="3392280"/>
            <a:ext cx="657720" cy="6577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" name="Text 12"/>
          <p:cNvSpPr/>
          <p:nvPr/>
        </p:nvSpPr>
        <p:spPr>
          <a:xfrm>
            <a:off x="841320" y="3392280"/>
            <a:ext cx="65772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03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Text 13"/>
          <p:cNvSpPr/>
          <p:nvPr/>
        </p:nvSpPr>
        <p:spPr>
          <a:xfrm>
            <a:off x="1682640" y="3319200"/>
            <a:ext cx="4141440" cy="80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ArcGIS StoryMaps: qué es y qué te permite hacer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Shape 14"/>
          <p:cNvSpPr/>
          <p:nvPr/>
        </p:nvSpPr>
        <p:spPr>
          <a:xfrm>
            <a:off x="6156720" y="3173040"/>
            <a:ext cx="5467320" cy="109656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Shape 15"/>
          <p:cNvSpPr/>
          <p:nvPr/>
        </p:nvSpPr>
        <p:spPr>
          <a:xfrm>
            <a:off x="6431040" y="3392280"/>
            <a:ext cx="657720" cy="6577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" name="Text 16"/>
          <p:cNvSpPr/>
          <p:nvPr/>
        </p:nvSpPr>
        <p:spPr>
          <a:xfrm>
            <a:off x="6431040" y="3392280"/>
            <a:ext cx="65772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04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Text 17"/>
          <p:cNvSpPr/>
          <p:nvPr/>
        </p:nvSpPr>
        <p:spPr>
          <a:xfrm>
            <a:off x="7272360" y="3319200"/>
            <a:ext cx="4141440" cy="80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Tres formatos y tipos de cuenta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Shape 18"/>
          <p:cNvSpPr/>
          <p:nvPr/>
        </p:nvSpPr>
        <p:spPr>
          <a:xfrm>
            <a:off x="567000" y="4471560"/>
            <a:ext cx="5467320" cy="109656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Shape 19"/>
          <p:cNvSpPr/>
          <p:nvPr/>
        </p:nvSpPr>
        <p:spPr>
          <a:xfrm>
            <a:off x="841320" y="4690800"/>
            <a:ext cx="657720" cy="6577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" name="Text 20"/>
          <p:cNvSpPr/>
          <p:nvPr/>
        </p:nvSpPr>
        <p:spPr>
          <a:xfrm>
            <a:off x="841320" y="4690800"/>
            <a:ext cx="65772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05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Text 21"/>
          <p:cNvSpPr/>
          <p:nvPr/>
        </p:nvSpPr>
        <p:spPr>
          <a:xfrm>
            <a:off x="1682640" y="4617720"/>
            <a:ext cx="4141440" cy="80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 editor: estructura y bloques de contenido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22"/>
          <p:cNvSpPr/>
          <p:nvPr/>
        </p:nvSpPr>
        <p:spPr>
          <a:xfrm>
            <a:off x="6156720" y="4471560"/>
            <a:ext cx="5467320" cy="1096560"/>
          </a:xfrm>
          <a:prstGeom prst="roundRect">
            <a:avLst>
              <a:gd name="adj" fmla="val 833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Shape 23"/>
          <p:cNvSpPr/>
          <p:nvPr/>
        </p:nvSpPr>
        <p:spPr>
          <a:xfrm>
            <a:off x="6431040" y="4690800"/>
            <a:ext cx="657720" cy="6577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24"/>
          <p:cNvSpPr/>
          <p:nvPr/>
        </p:nvSpPr>
        <p:spPr>
          <a:xfrm>
            <a:off x="6431040" y="4690800"/>
            <a:ext cx="65772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6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06</a:t>
            </a:r>
            <a:endParaRPr b="0" lang="es-ES" sz="166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Text 25"/>
          <p:cNvSpPr/>
          <p:nvPr/>
        </p:nvSpPr>
        <p:spPr>
          <a:xfrm>
            <a:off x="7272360" y="4617720"/>
            <a:ext cx="4141440" cy="80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2000"/>
              </a:lnSpc>
              <a:tabLst>
                <a:tab algn="l" pos="0"/>
              </a:tabLst>
            </a:pPr>
            <a:r>
              <a:rPr b="1" lang="en-US" sz="15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Mapas, Express Maps y bloques inmersivos en detalle</a:t>
            </a:r>
            <a:endParaRPr b="0" lang="es-ES" sz="15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Text 26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Text 27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PERSONALIZACIÓN VISUAL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1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Diseño: tema y portada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2" name="Text 2"/>
          <p:cNvSpPr/>
          <p:nvPr/>
        </p:nvSpPr>
        <p:spPr>
          <a:xfrm>
            <a:off x="567000" y="1463040"/>
            <a:ext cx="10972080" cy="32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En la pestaña “Design” defines la identidad visual de toda la historia.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3" name="Shape 3"/>
          <p:cNvSpPr/>
          <p:nvPr/>
        </p:nvSpPr>
        <p:spPr>
          <a:xfrm>
            <a:off x="567000" y="1974960"/>
            <a:ext cx="5467320" cy="4114080"/>
          </a:xfrm>
          <a:prstGeom prst="roundRect">
            <a:avLst>
              <a:gd name="adj" fmla="val 266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4" name="Shape 4"/>
          <p:cNvSpPr/>
          <p:nvPr/>
        </p:nvSpPr>
        <p:spPr>
          <a:xfrm>
            <a:off x="804600" y="2176200"/>
            <a:ext cx="621000" cy="621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75" name="Image 0" descr="assets/icons/swatchbook_white.png"/>
          <p:cNvPicPr/>
          <p:nvPr/>
        </p:nvPicPr>
        <p:blipFill>
          <a:blip r:embed="rId1"/>
          <a:stretch/>
        </p:blipFill>
        <p:spPr>
          <a:xfrm>
            <a:off x="960120" y="233172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Text 5"/>
          <p:cNvSpPr/>
          <p:nvPr/>
        </p:nvSpPr>
        <p:spPr>
          <a:xfrm>
            <a:off x="1572840" y="2249280"/>
            <a:ext cx="42786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pc="15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TEMA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7" name="Shape 6"/>
          <p:cNvSpPr/>
          <p:nvPr/>
        </p:nvSpPr>
        <p:spPr>
          <a:xfrm>
            <a:off x="2143800" y="2953440"/>
            <a:ext cx="2313360" cy="2331000"/>
          </a:xfrm>
          <a:prstGeom prst="roundRect">
            <a:avLst>
              <a:gd name="adj" fmla="val 3952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78" name="Image 1" descr="intro/framed/cap_theme.png"/>
          <p:cNvPicPr/>
          <p:nvPr/>
        </p:nvPicPr>
        <p:blipFill>
          <a:blip r:embed="rId2"/>
          <a:stretch/>
        </p:blipFill>
        <p:spPr>
          <a:xfrm>
            <a:off x="2189520" y="2999160"/>
            <a:ext cx="2221920" cy="2239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9" name="Text 7"/>
          <p:cNvSpPr/>
          <p:nvPr/>
        </p:nvSpPr>
        <p:spPr>
          <a:xfrm>
            <a:off x="951120" y="5394960"/>
            <a:ext cx="469944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Temas listos: Summit, Obsidian, Ridgeline, Mesa, Tidal, Slate… o crea el tuyo con Theme Builder.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0" name="Shape 8"/>
          <p:cNvSpPr/>
          <p:nvPr/>
        </p:nvSpPr>
        <p:spPr>
          <a:xfrm>
            <a:off x="6156720" y="1974960"/>
            <a:ext cx="5467320" cy="4114080"/>
          </a:xfrm>
          <a:prstGeom prst="roundRect">
            <a:avLst>
              <a:gd name="adj" fmla="val 2667"/>
            </a:avLst>
          </a:prstGeom>
          <a:solidFill>
            <a:srgbClr val="fbede0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1" name="Shape 9"/>
          <p:cNvSpPr/>
          <p:nvPr/>
        </p:nvSpPr>
        <p:spPr>
          <a:xfrm>
            <a:off x="6394320" y="2176200"/>
            <a:ext cx="621000" cy="621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82" name="Image 2" descr="assets/icons/windowMaximize_white.png"/>
          <p:cNvPicPr/>
          <p:nvPr/>
        </p:nvPicPr>
        <p:blipFill>
          <a:blip r:embed="rId3"/>
          <a:stretch/>
        </p:blipFill>
        <p:spPr>
          <a:xfrm>
            <a:off x="6549840" y="233172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3" name="Text 10"/>
          <p:cNvSpPr/>
          <p:nvPr/>
        </p:nvSpPr>
        <p:spPr>
          <a:xfrm>
            <a:off x="7162560" y="2249280"/>
            <a:ext cx="427860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pc="15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PORTADA (COVER)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4" name="Shape 11"/>
          <p:cNvSpPr/>
          <p:nvPr/>
        </p:nvSpPr>
        <p:spPr>
          <a:xfrm>
            <a:off x="7031880" y="2953440"/>
            <a:ext cx="3717000" cy="2331000"/>
          </a:xfrm>
          <a:prstGeom prst="roundRect">
            <a:avLst>
              <a:gd name="adj" fmla="val 3922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85" name="Image 3" descr="intro/framed/cap_cover.png"/>
          <p:cNvPicPr/>
          <p:nvPr/>
        </p:nvPicPr>
        <p:blipFill>
          <a:blip r:embed="rId4"/>
          <a:stretch/>
        </p:blipFill>
        <p:spPr>
          <a:xfrm>
            <a:off x="7077600" y="2999160"/>
            <a:ext cx="3625560" cy="2239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6" name="Text 12"/>
          <p:cNvSpPr/>
          <p:nvPr/>
        </p:nvSpPr>
        <p:spPr>
          <a:xfrm>
            <a:off x="6540840" y="5394960"/>
            <a:ext cx="4699440" cy="63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Varias disposiciones de portada: imagen completa, lado a lado o solo título. Define el primer impacto.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7" name="Text 13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8" name="Text 14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20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PARA VER ANTES DE EMPEZAR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0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Explora antes de construir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1" name="Shape 2"/>
          <p:cNvSpPr/>
          <p:nvPr/>
        </p:nvSpPr>
        <p:spPr>
          <a:xfrm>
            <a:off x="502920" y="1764720"/>
            <a:ext cx="4751640" cy="2824920"/>
          </a:xfrm>
          <a:prstGeom prst="roundRect">
            <a:avLst>
              <a:gd name="adj" fmla="val 3236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92" name="Image 0" descr="intro/framed/cap_collection.png"/>
          <p:cNvPicPr/>
          <p:nvPr/>
        </p:nvPicPr>
        <p:blipFill>
          <a:blip r:embed="rId1"/>
          <a:stretch/>
        </p:blipFill>
        <p:spPr>
          <a:xfrm>
            <a:off x="567000" y="1828800"/>
            <a:ext cx="4623480" cy="2696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3" name="Text 3"/>
          <p:cNvSpPr/>
          <p:nvPr/>
        </p:nvSpPr>
        <p:spPr>
          <a:xfrm>
            <a:off x="567000" y="4645080"/>
            <a:ext cx="493704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1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Ejemplo de Collection: agrupa varias historias bajo una portada común.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4" name="Text 4"/>
          <p:cNvSpPr/>
          <p:nvPr/>
        </p:nvSpPr>
        <p:spPr>
          <a:xfrm>
            <a:off x="5806440" y="1810440"/>
            <a:ext cx="581760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Lee historias publicadas en la galería oficial: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5" name="Shape 5"/>
          <p:cNvSpPr/>
          <p:nvPr/>
        </p:nvSpPr>
        <p:spPr>
          <a:xfrm>
            <a:off x="5806440" y="2194560"/>
            <a:ext cx="4022640" cy="511200"/>
          </a:xfrm>
          <a:prstGeom prst="roundRect">
            <a:avLst>
              <a:gd name="adj" fmla="val 17857"/>
            </a:avLst>
          </a:prstGeom>
          <a:solidFill>
            <a:srgbClr val="16191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96" name="Shape 6"/>
          <p:cNvSpPr/>
          <p:nvPr/>
        </p:nvSpPr>
        <p:spPr>
          <a:xfrm>
            <a:off x="5952600" y="2286000"/>
            <a:ext cx="328320" cy="328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97" name="Image 1" descr="assets/icons/globe_white.png"/>
          <p:cNvPicPr/>
          <p:nvPr/>
        </p:nvPicPr>
        <p:blipFill>
          <a:blip r:embed="rId2"/>
          <a:stretch/>
        </p:blipFill>
        <p:spPr>
          <a:xfrm>
            <a:off x="6035040" y="236844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8" name="Text 7"/>
          <p:cNvSpPr/>
          <p:nvPr/>
        </p:nvSpPr>
        <p:spPr>
          <a:xfrm>
            <a:off x="6373440" y="2194560"/>
            <a:ext cx="3382560" cy="51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35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storymaps.arcgis.com/gallery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9" name="Shape 8"/>
          <p:cNvSpPr/>
          <p:nvPr/>
        </p:nvSpPr>
        <p:spPr>
          <a:xfrm>
            <a:off x="5806440" y="2999160"/>
            <a:ext cx="5817600" cy="950400"/>
          </a:xfrm>
          <a:prstGeom prst="roundRect">
            <a:avLst>
              <a:gd name="adj" fmla="val 9615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0" name="Shape 9"/>
          <p:cNvSpPr/>
          <p:nvPr/>
        </p:nvSpPr>
        <p:spPr>
          <a:xfrm>
            <a:off x="6007680" y="3163680"/>
            <a:ext cx="621000" cy="621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01" name="Image 2" descr="assets/icons/leaf_white.png"/>
          <p:cNvPicPr/>
          <p:nvPr/>
        </p:nvPicPr>
        <p:blipFill>
          <a:blip r:embed="rId3"/>
          <a:stretch/>
        </p:blipFill>
        <p:spPr>
          <a:xfrm>
            <a:off x="6163200" y="331920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2" name="Text 10"/>
          <p:cNvSpPr/>
          <p:nvPr/>
        </p:nvSpPr>
        <p:spPr>
          <a:xfrm>
            <a:off x="6793920" y="3145680"/>
            <a:ext cx="46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Reportajes ambientales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3" name="Text 11"/>
          <p:cNvSpPr/>
          <p:nvPr/>
        </p:nvSpPr>
        <p:spPr>
          <a:xfrm>
            <a:off x="6793920" y="3502080"/>
            <a:ext cx="46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Mapas + datos + fotografía para explicar un fenómeno.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4" name="Shape 12"/>
          <p:cNvSpPr/>
          <p:nvPr/>
        </p:nvSpPr>
        <p:spPr>
          <a:xfrm>
            <a:off x="5806440" y="4060080"/>
            <a:ext cx="5817600" cy="950400"/>
          </a:xfrm>
          <a:prstGeom prst="roundRect">
            <a:avLst>
              <a:gd name="adj" fmla="val 9615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5" name="Shape 13"/>
          <p:cNvSpPr/>
          <p:nvPr/>
        </p:nvSpPr>
        <p:spPr>
          <a:xfrm>
            <a:off x="6007680" y="4224600"/>
            <a:ext cx="621000" cy="62100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06" name="Image 3" descr="assets/icons/city_white.png"/>
          <p:cNvPicPr/>
          <p:nvPr/>
        </p:nvPicPr>
        <p:blipFill>
          <a:blip r:embed="rId4"/>
          <a:stretch/>
        </p:blipFill>
        <p:spPr>
          <a:xfrm>
            <a:off x="6163200" y="438012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7" name="Text 14"/>
          <p:cNvSpPr/>
          <p:nvPr/>
        </p:nvSpPr>
        <p:spPr>
          <a:xfrm>
            <a:off x="6793920" y="4206240"/>
            <a:ext cx="46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Recorridos urbanos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8" name="Text 15"/>
          <p:cNvSpPr/>
          <p:nvPr/>
        </p:nvSpPr>
        <p:spPr>
          <a:xfrm>
            <a:off x="6793920" y="4563000"/>
            <a:ext cx="46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Map tour por puntos de una ciudad o una ruta.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9" name="Shape 16"/>
          <p:cNvSpPr/>
          <p:nvPr/>
        </p:nvSpPr>
        <p:spPr>
          <a:xfrm>
            <a:off x="5806440" y="5120640"/>
            <a:ext cx="5817600" cy="950400"/>
          </a:xfrm>
          <a:prstGeom prst="roundRect">
            <a:avLst>
              <a:gd name="adj" fmla="val 9615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0" name="Shape 17"/>
          <p:cNvSpPr/>
          <p:nvPr/>
        </p:nvSpPr>
        <p:spPr>
          <a:xfrm>
            <a:off x="6007680" y="5285160"/>
            <a:ext cx="621000" cy="62100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11" name="Image 4" descr="assets/icons/sliders_white.png"/>
          <p:cNvPicPr/>
          <p:nvPr/>
        </p:nvPicPr>
        <p:blipFill>
          <a:blip r:embed="rId5"/>
          <a:stretch/>
        </p:blipFill>
        <p:spPr>
          <a:xfrm>
            <a:off x="6163200" y="5440680"/>
            <a:ext cx="310320" cy="310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2" name="Text 18"/>
          <p:cNvSpPr/>
          <p:nvPr/>
        </p:nvSpPr>
        <p:spPr>
          <a:xfrm>
            <a:off x="6793920" y="5266800"/>
            <a:ext cx="46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Análisis comparativos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3" name="Text 19"/>
          <p:cNvSpPr/>
          <p:nvPr/>
        </p:nvSpPr>
        <p:spPr>
          <a:xfrm>
            <a:off x="6793920" y="5623560"/>
            <a:ext cx="4628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Swipe entre dos momentos o escenarios.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4" name="Text 20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5" name="Text 21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21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ext 0"/>
          <p:cNvSpPr/>
          <p:nvPr/>
        </p:nvSpPr>
        <p:spPr>
          <a:xfrm>
            <a:off x="567000" y="1234440"/>
            <a:ext cx="731448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32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FIN DE LA INTRODUCCIÓN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17" name="Text 1"/>
          <p:cNvSpPr/>
          <p:nvPr/>
        </p:nvSpPr>
        <p:spPr>
          <a:xfrm>
            <a:off x="567000" y="1828800"/>
            <a:ext cx="10514880" cy="82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Ahora pasamos a construir,</a:t>
            </a:r>
            <a:endParaRPr b="0" lang="es-ES" sz="4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18" name="Text 2"/>
          <p:cNvSpPr/>
          <p:nvPr/>
        </p:nvSpPr>
        <p:spPr>
          <a:xfrm>
            <a:off x="567000" y="2633400"/>
            <a:ext cx="10514880" cy="82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420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paso a paso, una Story real.</a:t>
            </a:r>
            <a:endParaRPr b="0" lang="es-ES" sz="4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19" name="Text 3"/>
          <p:cNvSpPr/>
          <p:nvPr/>
        </p:nvSpPr>
        <p:spPr>
          <a:xfrm>
            <a:off x="567000" y="3703320"/>
            <a:ext cx="1051488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e6eae8"/>
                </a:solidFill>
                <a:effectLst/>
                <a:uFillTx/>
                <a:latin typeface="Cambria"/>
                <a:ea typeface="Cambria"/>
              </a:rPr>
              <a:t>Aplicaremos todo lo anterior sobre un caso práctico.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0" name="Shape 4"/>
          <p:cNvSpPr/>
          <p:nvPr/>
        </p:nvSpPr>
        <p:spPr>
          <a:xfrm>
            <a:off x="567000" y="4617720"/>
            <a:ext cx="2697840" cy="547920"/>
          </a:xfrm>
          <a:prstGeom prst="roundRect">
            <a:avLst>
              <a:gd name="adj" fmla="val 50000"/>
            </a:avLst>
          </a:prstGeom>
          <a:solidFill>
            <a:srgbClr val="0b0e13">
              <a:alpha val="80000"/>
            </a:srgbClr>
          </a:solidFill>
          <a:ln w="9525">
            <a:solidFill>
              <a:srgbClr val="27c2a2">
                <a:alpha val="6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1" name="Shape 5"/>
          <p:cNvSpPr/>
          <p:nvPr/>
        </p:nvSpPr>
        <p:spPr>
          <a:xfrm>
            <a:off x="731520" y="4727520"/>
            <a:ext cx="328320" cy="328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22" name="Image 0" descr="assets/icons/compass_white.png"/>
          <p:cNvPicPr/>
          <p:nvPr/>
        </p:nvPicPr>
        <p:blipFill>
          <a:blip r:embed="rId2"/>
          <a:stretch/>
        </p:blipFill>
        <p:spPr>
          <a:xfrm>
            <a:off x="813960" y="480960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3" name="Text 6"/>
          <p:cNvSpPr/>
          <p:nvPr/>
        </p:nvSpPr>
        <p:spPr>
          <a:xfrm>
            <a:off x="1134000" y="4617720"/>
            <a:ext cx="205776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Qué es contar con mapas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4" name="Shape 7"/>
          <p:cNvSpPr/>
          <p:nvPr/>
        </p:nvSpPr>
        <p:spPr>
          <a:xfrm>
            <a:off x="3521520" y="4617720"/>
            <a:ext cx="2697840" cy="547920"/>
          </a:xfrm>
          <a:prstGeom prst="roundRect">
            <a:avLst>
              <a:gd name="adj" fmla="val 50000"/>
            </a:avLst>
          </a:prstGeom>
          <a:solidFill>
            <a:srgbClr val="0b0e13">
              <a:alpha val="80000"/>
            </a:srgbClr>
          </a:solidFill>
          <a:ln w="9525">
            <a:solidFill>
              <a:srgbClr val="27c2a2">
                <a:alpha val="6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5" name="Shape 8"/>
          <p:cNvSpPr/>
          <p:nvPr/>
        </p:nvSpPr>
        <p:spPr>
          <a:xfrm>
            <a:off x="3686040" y="4727520"/>
            <a:ext cx="328320" cy="328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26" name="Image 1" descr="assets/icons/boxes_white.png"/>
          <p:cNvPicPr/>
          <p:nvPr/>
        </p:nvPicPr>
        <p:blipFill>
          <a:blip r:embed="rId3"/>
          <a:stretch/>
        </p:blipFill>
        <p:spPr>
          <a:xfrm>
            <a:off x="3768120" y="480960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7" name="Text 9"/>
          <p:cNvSpPr/>
          <p:nvPr/>
        </p:nvSpPr>
        <p:spPr>
          <a:xfrm>
            <a:off x="4088160" y="4617720"/>
            <a:ext cx="205776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El editor y sus bloques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8" name="Shape 10"/>
          <p:cNvSpPr/>
          <p:nvPr/>
        </p:nvSpPr>
        <p:spPr>
          <a:xfrm>
            <a:off x="6475680" y="4617720"/>
            <a:ext cx="2786400" cy="547920"/>
          </a:xfrm>
          <a:prstGeom prst="roundRect">
            <a:avLst>
              <a:gd name="adj" fmla="val 50000"/>
            </a:avLst>
          </a:prstGeom>
          <a:solidFill>
            <a:srgbClr val="0b0e13">
              <a:alpha val="80000"/>
            </a:srgbClr>
          </a:solidFill>
          <a:ln w="9525">
            <a:solidFill>
              <a:srgbClr val="27c2a2">
                <a:alpha val="60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9" name="Shape 11"/>
          <p:cNvSpPr/>
          <p:nvPr/>
        </p:nvSpPr>
        <p:spPr>
          <a:xfrm>
            <a:off x="6640200" y="4727520"/>
            <a:ext cx="328320" cy="328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30" name="Image 2" descr="assets/icons/mapLoc_white.png"/>
          <p:cNvPicPr/>
          <p:nvPr/>
        </p:nvPicPr>
        <p:blipFill>
          <a:blip r:embed="rId4"/>
          <a:stretch/>
        </p:blipFill>
        <p:spPr>
          <a:xfrm>
            <a:off x="6722640" y="4809600"/>
            <a:ext cx="163800" cy="16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1" name="Text 12"/>
          <p:cNvSpPr/>
          <p:nvPr/>
        </p:nvSpPr>
        <p:spPr>
          <a:xfrm>
            <a:off x="7042680" y="4617720"/>
            <a:ext cx="214632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Mapas, Express y sidecar</a:t>
            </a:r>
            <a:endParaRPr b="0" lang="es-ES" sz="1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2" name="Text 13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3" name="Text 14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22  /  23</a:t>
            </a:r>
            <a:endParaRPr b="0" lang="es-ES" sz="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Text 0"/>
          <p:cNvSpPr/>
          <p:nvPr/>
        </p:nvSpPr>
        <p:spPr>
          <a:xfrm>
            <a:off x="0" y="1920240"/>
            <a:ext cx="1219104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50" spc="34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INTRODUCCIÓN AL STORYTELLING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5" name="Text 1"/>
          <p:cNvSpPr/>
          <p:nvPr/>
        </p:nvSpPr>
        <p:spPr>
          <a:xfrm>
            <a:off x="0" y="2395800"/>
            <a:ext cx="12191040" cy="1188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i="1" lang="en-US" sz="68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¡Gracias!</a:t>
            </a:r>
            <a:endParaRPr b="0" lang="es-ES" sz="6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6" name="Text 2"/>
          <p:cNvSpPr/>
          <p:nvPr/>
        </p:nvSpPr>
        <p:spPr>
          <a:xfrm>
            <a:off x="0" y="3611880"/>
            <a:ext cx="121910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500" strike="noStrike" u="none">
                <a:solidFill>
                  <a:srgbClr val="e2e7e4"/>
                </a:solidFill>
                <a:effectLst/>
                <a:uFillTx/>
                <a:latin typeface="Calibri"/>
                <a:ea typeface="Calibri"/>
              </a:rPr>
              <a:t>Qué es contar con mapas · el editor y sus bloques · y a construir</a:t>
            </a:r>
            <a:endParaRPr b="0" lang="es-ES" sz="1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7" name="Shape 3"/>
          <p:cNvSpPr/>
          <p:nvPr/>
        </p:nvSpPr>
        <p:spPr>
          <a:xfrm>
            <a:off x="3878280" y="4434840"/>
            <a:ext cx="4434120" cy="67608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  <a:effectLst>
            <a:outerShdw algn="bl" blurRad="127080" dir="5400000" dist="3816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8" name="Shape 4"/>
          <p:cNvSpPr/>
          <p:nvPr/>
        </p:nvSpPr>
        <p:spPr>
          <a:xfrm>
            <a:off x="4152600" y="4590360"/>
            <a:ext cx="365040" cy="365040"/>
          </a:xfrm>
          <a:prstGeom prst="ellipse">
            <a:avLst/>
          </a:prstGeom>
          <a:solidFill>
            <a:srgbClr val="b8530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39" name="Image 0" descr="assets/icons/envelope_white.png"/>
          <p:cNvPicPr/>
          <p:nvPr/>
        </p:nvPicPr>
        <p:blipFill>
          <a:blip r:embed="rId2"/>
          <a:stretch/>
        </p:blipFill>
        <p:spPr>
          <a:xfrm>
            <a:off x="4244040" y="4681800"/>
            <a:ext cx="182160" cy="182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0" name="Text 5"/>
          <p:cNvSpPr/>
          <p:nvPr/>
        </p:nvSpPr>
        <p:spPr>
          <a:xfrm>
            <a:off x="4628160" y="4434840"/>
            <a:ext cx="3519720" cy="67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nuriamunozgonzalez@gmail.com</a:t>
            </a:r>
            <a:endParaRPr b="0" lang="es-ES" sz="1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41" name="Text 6"/>
          <p:cNvSpPr/>
          <p:nvPr/>
        </p:nvSpPr>
        <p:spPr>
          <a:xfrm>
            <a:off x="0" y="5413320"/>
            <a:ext cx="1219104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250" spc="79" strike="noStrike" u="none">
                <a:solidFill>
                  <a:srgbClr val="c4cbc8"/>
                </a:solidFill>
                <a:effectLst/>
                <a:uFillTx/>
                <a:latin typeface="Calibri"/>
                <a:ea typeface="Calibri"/>
              </a:rPr>
              <a:t>Nuria Muñoz   ·   BTODigital</a:t>
            </a:r>
            <a:endParaRPr b="0" lang="es-ES" sz="125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PUNTO DE PARTIDA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¿Qué es el storytelling?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Shape 2"/>
          <p:cNvSpPr/>
          <p:nvPr/>
        </p:nvSpPr>
        <p:spPr>
          <a:xfrm>
            <a:off x="567000" y="1783080"/>
            <a:ext cx="11057040" cy="1370880"/>
          </a:xfrm>
          <a:prstGeom prst="roundRect">
            <a:avLst>
              <a:gd name="adj" fmla="val 8000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" name="Text 3"/>
          <p:cNvSpPr/>
          <p:nvPr/>
        </p:nvSpPr>
        <p:spPr>
          <a:xfrm>
            <a:off x="887040" y="1810440"/>
            <a:ext cx="91368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7000" strike="noStrike" u="none">
                <a:solidFill>
                  <a:srgbClr val="27c2a2"/>
                </a:solidFill>
                <a:effectLst/>
                <a:uFillTx/>
                <a:latin typeface="Cambria"/>
                <a:ea typeface="Cambria"/>
              </a:rPr>
              <a:t>“</a:t>
            </a:r>
            <a:endParaRPr b="0" lang="es-ES" sz="7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Text 4"/>
          <p:cNvSpPr/>
          <p:nvPr/>
        </p:nvSpPr>
        <p:spPr>
          <a:xfrm>
            <a:off x="1710000" y="1783080"/>
            <a:ext cx="9228240" cy="137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2200" strike="noStrike" u="none">
                <a:solidFill>
                  <a:srgbClr val="ffffff"/>
                </a:solidFill>
                <a:effectLst/>
                <a:uFillTx/>
                <a:latin typeface="Cambria"/>
                <a:ea typeface="Cambria"/>
              </a:rPr>
              <a:t>Contar es ordenar la información para que alguien la entienda, la recuerde y, si toca, actúe.</a:t>
            </a:r>
            <a:endParaRPr b="0" lang="es-ES" sz="2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Shape 5"/>
          <p:cNvSpPr/>
          <p:nvPr/>
        </p:nvSpPr>
        <p:spPr>
          <a:xfrm>
            <a:off x="567000" y="3520440"/>
            <a:ext cx="3565440" cy="2239560"/>
          </a:xfrm>
          <a:prstGeom prst="roundRect">
            <a:avLst>
              <a:gd name="adj" fmla="val 4898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Shape 6"/>
          <p:cNvSpPr/>
          <p:nvPr/>
        </p:nvSpPr>
        <p:spPr>
          <a:xfrm>
            <a:off x="909720" y="3799440"/>
            <a:ext cx="867960" cy="8679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0" name="Image 0" descr="assets/icons/compass_white.png"/>
          <p:cNvPicPr/>
          <p:nvPr/>
        </p:nvPicPr>
        <p:blipFill>
          <a:blip r:embed="rId1"/>
          <a:stretch/>
        </p:blipFill>
        <p:spPr>
          <a:xfrm>
            <a:off x="1127160" y="4016520"/>
            <a:ext cx="433800" cy="43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" name="Text 7"/>
          <p:cNvSpPr/>
          <p:nvPr/>
        </p:nvSpPr>
        <p:spPr>
          <a:xfrm>
            <a:off x="932760" y="4727520"/>
            <a:ext cx="283392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Contexto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Text 8"/>
          <p:cNvSpPr/>
          <p:nvPr/>
        </p:nvSpPr>
        <p:spPr>
          <a:xfrm>
            <a:off x="978480" y="5148000"/>
            <a:ext cx="274248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Por qué este dato importa, aquí y ahora.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9"/>
          <p:cNvSpPr/>
          <p:nvPr/>
        </p:nvSpPr>
        <p:spPr>
          <a:xfrm>
            <a:off x="4312800" y="3520440"/>
            <a:ext cx="3565440" cy="2239560"/>
          </a:xfrm>
          <a:prstGeom prst="roundRect">
            <a:avLst>
              <a:gd name="adj" fmla="val 4898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Shape 10"/>
          <p:cNvSpPr/>
          <p:nvPr/>
        </p:nvSpPr>
        <p:spPr>
          <a:xfrm>
            <a:off x="4655520" y="3799440"/>
            <a:ext cx="867960" cy="86796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55" name="Image 1" descr="assets/icons/sitemap_white.png"/>
          <p:cNvPicPr/>
          <p:nvPr/>
        </p:nvPicPr>
        <p:blipFill>
          <a:blip r:embed="rId2"/>
          <a:stretch/>
        </p:blipFill>
        <p:spPr>
          <a:xfrm>
            <a:off x="4872960" y="4016520"/>
            <a:ext cx="433800" cy="43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Text 11"/>
          <p:cNvSpPr/>
          <p:nvPr/>
        </p:nvSpPr>
        <p:spPr>
          <a:xfrm>
            <a:off x="4678560" y="4727520"/>
            <a:ext cx="283392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Narrativa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12"/>
          <p:cNvSpPr/>
          <p:nvPr/>
        </p:nvSpPr>
        <p:spPr>
          <a:xfrm>
            <a:off x="4724280" y="5148000"/>
            <a:ext cx="274248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Un hilo con principio, nudo y desenlace.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Shape 13"/>
          <p:cNvSpPr/>
          <p:nvPr/>
        </p:nvSpPr>
        <p:spPr>
          <a:xfrm>
            <a:off x="8058600" y="3520440"/>
            <a:ext cx="3565440" cy="2239560"/>
          </a:xfrm>
          <a:prstGeom prst="roundRect">
            <a:avLst>
              <a:gd name="adj" fmla="val 4898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Shape 14"/>
          <p:cNvSpPr/>
          <p:nvPr/>
        </p:nvSpPr>
        <p:spPr>
          <a:xfrm>
            <a:off x="8401680" y="3799440"/>
            <a:ext cx="867960" cy="86796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0" name="Image 2" descr="assets/icons/flag_white.png"/>
          <p:cNvPicPr/>
          <p:nvPr/>
        </p:nvPicPr>
        <p:blipFill>
          <a:blip r:embed="rId3"/>
          <a:stretch/>
        </p:blipFill>
        <p:spPr>
          <a:xfrm>
            <a:off x="8618760" y="4016520"/>
            <a:ext cx="433800" cy="43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" name="Text 15"/>
          <p:cNvSpPr/>
          <p:nvPr/>
        </p:nvSpPr>
        <p:spPr>
          <a:xfrm>
            <a:off x="8424360" y="4727520"/>
            <a:ext cx="283392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Decisión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Text 16"/>
          <p:cNvSpPr/>
          <p:nvPr/>
        </p:nvSpPr>
        <p:spPr>
          <a:xfrm>
            <a:off x="8470080" y="5148000"/>
            <a:ext cx="2742480" cy="50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ctr" defTabSz="914400">
              <a:lnSpc>
                <a:spcPct val="105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Lo que el lector debería pensar o hacer al terminar.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Text 17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Text 18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3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EL CAMBIO DE MENTALIDAD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Visor frente a historia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Text 2"/>
          <p:cNvSpPr/>
          <p:nvPr/>
        </p:nvSpPr>
        <p:spPr>
          <a:xfrm>
            <a:off x="567000" y="1481400"/>
            <a:ext cx="1105704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500" strike="noStrike" u="none">
                <a:solidFill>
                  <a:srgbClr val="8b949b"/>
                </a:solidFill>
                <a:effectLst/>
                <a:uFillTx/>
                <a:latin typeface="Cambria"/>
                <a:ea typeface="Cambria"/>
              </a:rPr>
              <a:t>Un visor te deja explorar. Una historia te lleva.</a:t>
            </a:r>
            <a:endParaRPr b="0" lang="es-ES" sz="15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Shape 3"/>
          <p:cNvSpPr/>
          <p:nvPr/>
        </p:nvSpPr>
        <p:spPr>
          <a:xfrm>
            <a:off x="567000" y="1974960"/>
            <a:ext cx="5467320" cy="4159800"/>
          </a:xfrm>
          <a:prstGeom prst="roundRect">
            <a:avLst>
              <a:gd name="adj" fmla="val 2637"/>
            </a:avLst>
          </a:prstGeom>
          <a:solidFill>
            <a:srgbClr val="e6f1ed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Shape 4"/>
          <p:cNvSpPr/>
          <p:nvPr/>
        </p:nvSpPr>
        <p:spPr>
          <a:xfrm>
            <a:off x="795600" y="2203560"/>
            <a:ext cx="676080" cy="6760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70" name="Image 0" descr="assets/icons/layers_white.png"/>
          <p:cNvPicPr/>
          <p:nvPr/>
        </p:nvPicPr>
        <p:blipFill>
          <a:blip r:embed="rId1"/>
          <a:stretch/>
        </p:blipFill>
        <p:spPr>
          <a:xfrm>
            <a:off x="964800" y="237276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Text 5"/>
          <p:cNvSpPr/>
          <p:nvPr/>
        </p:nvSpPr>
        <p:spPr>
          <a:xfrm>
            <a:off x="1591200" y="2249280"/>
            <a:ext cx="427860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1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VISOR / DASHBOARD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Text 6"/>
          <p:cNvSpPr/>
          <p:nvPr/>
        </p:nvSpPr>
        <p:spPr>
          <a:xfrm>
            <a:off x="1591200" y="2541960"/>
            <a:ext cx="427860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Capas para explorar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Shape 7"/>
          <p:cNvSpPr/>
          <p:nvPr/>
        </p:nvSpPr>
        <p:spPr>
          <a:xfrm>
            <a:off x="868680" y="328284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74" name="Image 1" descr="assets/icons/check_white.png"/>
          <p:cNvPicPr/>
          <p:nvPr/>
        </p:nvPicPr>
        <p:blipFill>
          <a:blip r:embed="rId2"/>
          <a:stretch/>
        </p:blipFill>
        <p:spPr>
          <a:xfrm>
            <a:off x="946440" y="33606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" name="Text 8"/>
          <p:cNvSpPr/>
          <p:nvPr/>
        </p:nvSpPr>
        <p:spPr>
          <a:xfrm>
            <a:off x="1316880" y="327348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usuario decide qué mirar.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Shape 9"/>
          <p:cNvSpPr/>
          <p:nvPr/>
        </p:nvSpPr>
        <p:spPr>
          <a:xfrm>
            <a:off x="868680" y="395928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77" name="Image 2" descr="assets/icons/check_white.png"/>
          <p:cNvPicPr/>
          <p:nvPr/>
        </p:nvPicPr>
        <p:blipFill>
          <a:blip r:embed="rId3"/>
          <a:stretch/>
        </p:blipFill>
        <p:spPr>
          <a:xfrm>
            <a:off x="946440" y="40370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Text 10"/>
          <p:cNvSpPr/>
          <p:nvPr/>
        </p:nvSpPr>
        <p:spPr>
          <a:xfrm>
            <a:off x="1316880" y="395028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Filtros, capas, leyenda visible.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Shape 11"/>
          <p:cNvSpPr/>
          <p:nvPr/>
        </p:nvSpPr>
        <p:spPr>
          <a:xfrm>
            <a:off x="868680" y="463608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80" name="Image 3" descr="assets/icons/check_white.png"/>
          <p:cNvPicPr/>
          <p:nvPr/>
        </p:nvPicPr>
        <p:blipFill>
          <a:blip r:embed="rId4"/>
          <a:stretch/>
        </p:blipFill>
        <p:spPr>
          <a:xfrm>
            <a:off x="946440" y="47138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Text 12"/>
          <p:cNvSpPr/>
          <p:nvPr/>
        </p:nvSpPr>
        <p:spPr>
          <a:xfrm>
            <a:off x="1316880" y="462672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Sirve para consultar y analizar.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Shape 13"/>
          <p:cNvSpPr/>
          <p:nvPr/>
        </p:nvSpPr>
        <p:spPr>
          <a:xfrm>
            <a:off x="868680" y="531252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83" name="Image 4" descr="assets/icons/check_white.png"/>
          <p:cNvPicPr/>
          <p:nvPr/>
        </p:nvPicPr>
        <p:blipFill>
          <a:blip r:embed="rId5"/>
          <a:stretch/>
        </p:blipFill>
        <p:spPr>
          <a:xfrm>
            <a:off x="946440" y="53902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" name="Text 14"/>
          <p:cNvSpPr/>
          <p:nvPr/>
        </p:nvSpPr>
        <p:spPr>
          <a:xfrm>
            <a:off x="1316880" y="530352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Requiere conocer el tema antes.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Shape 15"/>
          <p:cNvSpPr/>
          <p:nvPr/>
        </p:nvSpPr>
        <p:spPr>
          <a:xfrm>
            <a:off x="6156720" y="1974960"/>
            <a:ext cx="5467320" cy="4159800"/>
          </a:xfrm>
          <a:prstGeom prst="roundRect">
            <a:avLst>
              <a:gd name="adj" fmla="val 2637"/>
            </a:avLst>
          </a:prstGeom>
          <a:solidFill>
            <a:srgbClr val="16191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6" name="Shape 16"/>
          <p:cNvSpPr/>
          <p:nvPr/>
        </p:nvSpPr>
        <p:spPr>
          <a:xfrm>
            <a:off x="6385320" y="2203560"/>
            <a:ext cx="676080" cy="6760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87" name="Image 5" descr="assets/icons/signs_white.png"/>
          <p:cNvPicPr/>
          <p:nvPr/>
        </p:nvPicPr>
        <p:blipFill>
          <a:blip r:embed="rId6"/>
          <a:stretch/>
        </p:blipFill>
        <p:spPr>
          <a:xfrm>
            <a:off x="6554520" y="2372760"/>
            <a:ext cx="337680" cy="337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" name="Text 17"/>
          <p:cNvSpPr/>
          <p:nvPr/>
        </p:nvSpPr>
        <p:spPr>
          <a:xfrm>
            <a:off x="7180920" y="2249280"/>
            <a:ext cx="427860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pc="15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STORYMAP / HISTORIA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Text 18"/>
          <p:cNvSpPr/>
          <p:nvPr/>
        </p:nvSpPr>
        <p:spPr>
          <a:xfrm>
            <a:off x="7180920" y="2541960"/>
            <a:ext cx="427860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Recorrido guiado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Shape 19"/>
          <p:cNvSpPr/>
          <p:nvPr/>
        </p:nvSpPr>
        <p:spPr>
          <a:xfrm>
            <a:off x="6458400" y="3282840"/>
            <a:ext cx="310320" cy="3103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91" name="Image 6" descr="assets/icons/check_white.png"/>
          <p:cNvPicPr/>
          <p:nvPr/>
        </p:nvPicPr>
        <p:blipFill>
          <a:blip r:embed="rId7"/>
          <a:stretch/>
        </p:blipFill>
        <p:spPr>
          <a:xfrm>
            <a:off x="6536160" y="336060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Text 20"/>
          <p:cNvSpPr/>
          <p:nvPr/>
        </p:nvSpPr>
        <p:spPr>
          <a:xfrm>
            <a:off x="6906600" y="327348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Tú decides qué se ve y cuándo.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Shape 21"/>
          <p:cNvSpPr/>
          <p:nvPr/>
        </p:nvSpPr>
        <p:spPr>
          <a:xfrm>
            <a:off x="6458400" y="3959280"/>
            <a:ext cx="310320" cy="3103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94" name="Image 7" descr="assets/icons/check_white.png"/>
          <p:cNvPicPr/>
          <p:nvPr/>
        </p:nvPicPr>
        <p:blipFill>
          <a:blip r:embed="rId8"/>
          <a:stretch/>
        </p:blipFill>
        <p:spPr>
          <a:xfrm>
            <a:off x="6536160" y="40370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" name="Text 22"/>
          <p:cNvSpPr/>
          <p:nvPr/>
        </p:nvSpPr>
        <p:spPr>
          <a:xfrm>
            <a:off x="6906600" y="395028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Texto, mapas y multimedia en orden.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Shape 23"/>
          <p:cNvSpPr/>
          <p:nvPr/>
        </p:nvSpPr>
        <p:spPr>
          <a:xfrm>
            <a:off x="6458400" y="4636080"/>
            <a:ext cx="310320" cy="3103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97" name="Image 8" descr="assets/icons/check_white.png"/>
          <p:cNvPicPr/>
          <p:nvPr/>
        </p:nvPicPr>
        <p:blipFill>
          <a:blip r:embed="rId9"/>
          <a:stretch/>
        </p:blipFill>
        <p:spPr>
          <a:xfrm>
            <a:off x="6536160" y="47138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8" name="Text 24"/>
          <p:cNvSpPr/>
          <p:nvPr/>
        </p:nvSpPr>
        <p:spPr>
          <a:xfrm>
            <a:off x="6906600" y="462672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Sirve para comunicar y persuadir.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Shape 25"/>
          <p:cNvSpPr/>
          <p:nvPr/>
        </p:nvSpPr>
        <p:spPr>
          <a:xfrm>
            <a:off x="6458400" y="5312520"/>
            <a:ext cx="310320" cy="3103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0" name="Image 9" descr="assets/icons/check_white.png"/>
          <p:cNvPicPr/>
          <p:nvPr/>
        </p:nvPicPr>
        <p:blipFill>
          <a:blip r:embed="rId10"/>
          <a:stretch/>
        </p:blipFill>
        <p:spPr>
          <a:xfrm>
            <a:off x="6536160" y="53902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Text 26"/>
          <p:cNvSpPr/>
          <p:nvPr/>
        </p:nvSpPr>
        <p:spPr>
          <a:xfrm>
            <a:off x="6906600" y="5303520"/>
            <a:ext cx="446148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Funciona con público no experto.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Text 27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 28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4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LA HERRAMIENTA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¿Qué es ArcGIS StoryMaps?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 2"/>
          <p:cNvSpPr/>
          <p:nvPr/>
        </p:nvSpPr>
        <p:spPr>
          <a:xfrm>
            <a:off x="567000" y="1463040"/>
            <a:ext cx="1078920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4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Una herramienta de Esri para combinar texto, mapas, escenas 3D, multimedia y contenido embebido en una narrativa interactiva.</a:t>
            </a:r>
            <a:endParaRPr b="0" lang="es-E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Shape 3"/>
          <p:cNvSpPr/>
          <p:nvPr/>
        </p:nvSpPr>
        <p:spPr>
          <a:xfrm>
            <a:off x="567000" y="2212920"/>
            <a:ext cx="5467320" cy="1791360"/>
          </a:xfrm>
          <a:prstGeom prst="roundRect">
            <a:avLst>
              <a:gd name="adj" fmla="val 612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Shape 4"/>
          <p:cNvSpPr/>
          <p:nvPr/>
        </p:nvSpPr>
        <p:spPr>
          <a:xfrm>
            <a:off x="841320" y="2414160"/>
            <a:ext cx="803880" cy="8038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9" name="Image 0" descr="assets/icons/penSquare_white.png"/>
          <p:cNvPicPr/>
          <p:nvPr/>
        </p:nvPicPr>
        <p:blipFill>
          <a:blip r:embed="rId1"/>
          <a:stretch/>
        </p:blipFill>
        <p:spPr>
          <a:xfrm>
            <a:off x="1042560" y="2615040"/>
            <a:ext cx="401760" cy="401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" name="Text 5"/>
          <p:cNvSpPr/>
          <p:nvPr/>
        </p:nvSpPr>
        <p:spPr>
          <a:xfrm>
            <a:off x="1828800" y="2505600"/>
            <a:ext cx="40042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Editor visual</a:t>
            </a:r>
            <a:endParaRPr b="0" lang="es-ES" sz="17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 6"/>
          <p:cNvSpPr/>
          <p:nvPr/>
        </p:nvSpPr>
        <p:spPr>
          <a:xfrm>
            <a:off x="1828800" y="2999160"/>
            <a:ext cx="395856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Construyes arrastrando bloques. Sin código.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Shape 7"/>
          <p:cNvSpPr/>
          <p:nvPr/>
        </p:nvSpPr>
        <p:spPr>
          <a:xfrm>
            <a:off x="6156720" y="2212920"/>
            <a:ext cx="5467320" cy="1791360"/>
          </a:xfrm>
          <a:prstGeom prst="roundRect">
            <a:avLst>
              <a:gd name="adj" fmla="val 612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Shape 8"/>
          <p:cNvSpPr/>
          <p:nvPr/>
        </p:nvSpPr>
        <p:spPr>
          <a:xfrm>
            <a:off x="6431040" y="2414160"/>
            <a:ext cx="803880" cy="8038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14" name="Image 1" descr="assets/icons/globe_white.png"/>
          <p:cNvPicPr/>
          <p:nvPr/>
        </p:nvPicPr>
        <p:blipFill>
          <a:blip r:embed="rId2"/>
          <a:stretch/>
        </p:blipFill>
        <p:spPr>
          <a:xfrm>
            <a:off x="6632280" y="2615040"/>
            <a:ext cx="401760" cy="401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" name="Text 9"/>
          <p:cNvSpPr/>
          <p:nvPr/>
        </p:nvSpPr>
        <p:spPr>
          <a:xfrm>
            <a:off x="7418520" y="2505600"/>
            <a:ext cx="40042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Conectado a tu GIS</a:t>
            </a:r>
            <a:endParaRPr b="0" lang="es-ES" sz="17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Text 10"/>
          <p:cNvSpPr/>
          <p:nvPr/>
        </p:nvSpPr>
        <p:spPr>
          <a:xfrm>
            <a:off x="7418520" y="2999160"/>
            <a:ext cx="395856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Usa tus WebMaps, capas y escenas de ArcGIS Online.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Shape 11"/>
          <p:cNvSpPr/>
          <p:nvPr/>
        </p:nvSpPr>
        <p:spPr>
          <a:xfrm>
            <a:off x="567000" y="4242960"/>
            <a:ext cx="5467320" cy="1791360"/>
          </a:xfrm>
          <a:prstGeom prst="roundRect">
            <a:avLst>
              <a:gd name="adj" fmla="val 612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Shape 12"/>
          <p:cNvSpPr/>
          <p:nvPr/>
        </p:nvSpPr>
        <p:spPr>
          <a:xfrm>
            <a:off x="841320" y="4443840"/>
            <a:ext cx="803880" cy="80388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19" name="Image 2" descr="assets/icons/shareNodes_white.png"/>
          <p:cNvPicPr/>
          <p:nvPr/>
        </p:nvPicPr>
        <p:blipFill>
          <a:blip r:embed="rId3"/>
          <a:stretch/>
        </p:blipFill>
        <p:spPr>
          <a:xfrm>
            <a:off x="1042560" y="4645080"/>
            <a:ext cx="401760" cy="401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0" name="Text 13"/>
          <p:cNvSpPr/>
          <p:nvPr/>
        </p:nvSpPr>
        <p:spPr>
          <a:xfrm>
            <a:off x="1828800" y="4535280"/>
            <a:ext cx="40042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Para compartir</a:t>
            </a:r>
            <a:endParaRPr b="0" lang="es-ES" sz="17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Text 14"/>
          <p:cNvSpPr/>
          <p:nvPr/>
        </p:nvSpPr>
        <p:spPr>
          <a:xfrm>
            <a:off x="1828800" y="5029200"/>
            <a:ext cx="395856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Publicas con un enlace. Funciona en cualquier navegador.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Shape 15"/>
          <p:cNvSpPr/>
          <p:nvPr/>
        </p:nvSpPr>
        <p:spPr>
          <a:xfrm>
            <a:off x="6156720" y="4242960"/>
            <a:ext cx="5467320" cy="1791360"/>
          </a:xfrm>
          <a:prstGeom prst="roundRect">
            <a:avLst>
              <a:gd name="adj" fmla="val 6122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Shape 16"/>
          <p:cNvSpPr/>
          <p:nvPr/>
        </p:nvSpPr>
        <p:spPr>
          <a:xfrm>
            <a:off x="6431040" y="4443840"/>
            <a:ext cx="803880" cy="80388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24" name="Image 3" descr="assets/icons/mobile_white.png"/>
          <p:cNvPicPr/>
          <p:nvPr/>
        </p:nvPicPr>
        <p:blipFill>
          <a:blip r:embed="rId4"/>
          <a:stretch/>
        </p:blipFill>
        <p:spPr>
          <a:xfrm>
            <a:off x="6632280" y="4645080"/>
            <a:ext cx="401760" cy="401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" name="Text 17"/>
          <p:cNvSpPr/>
          <p:nvPr/>
        </p:nvSpPr>
        <p:spPr>
          <a:xfrm>
            <a:off x="7418520" y="4535280"/>
            <a:ext cx="4004280" cy="41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Responsive</a:t>
            </a:r>
            <a:endParaRPr b="0" lang="es-ES" sz="17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 18"/>
          <p:cNvSpPr/>
          <p:nvPr/>
        </p:nvSpPr>
        <p:spPr>
          <a:xfrm>
            <a:off x="7418520" y="5029200"/>
            <a:ext cx="395856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Se adapta a móvil, tableta y escritorio.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 19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Text 20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5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QUÉ PUEDES CREAR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Tres formatos en una misma plataforma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Shape 2"/>
          <p:cNvSpPr/>
          <p:nvPr/>
        </p:nvSpPr>
        <p:spPr>
          <a:xfrm>
            <a:off x="567000" y="1783080"/>
            <a:ext cx="3565440" cy="434268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Shape 3"/>
          <p:cNvSpPr/>
          <p:nvPr/>
        </p:nvSpPr>
        <p:spPr>
          <a:xfrm>
            <a:off x="822960" y="2020680"/>
            <a:ext cx="767520" cy="7675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3" name="Image 0" descr="assets/icons/fileLines_white.png"/>
          <p:cNvPicPr/>
          <p:nvPr/>
        </p:nvPicPr>
        <p:blipFill>
          <a:blip r:embed="rId1"/>
          <a:stretch/>
        </p:blipFill>
        <p:spPr>
          <a:xfrm>
            <a:off x="1014840" y="2212920"/>
            <a:ext cx="383400" cy="38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" name="Text 4"/>
          <p:cNvSpPr/>
          <p:nvPr/>
        </p:nvSpPr>
        <p:spPr>
          <a:xfrm>
            <a:off x="1737360" y="2148840"/>
            <a:ext cx="21938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STORIES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 5"/>
          <p:cNvSpPr/>
          <p:nvPr/>
        </p:nvSpPr>
        <p:spPr>
          <a:xfrm>
            <a:off x="1737360" y="2441520"/>
            <a:ext cx="2193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Historias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 6"/>
          <p:cNvSpPr/>
          <p:nvPr/>
        </p:nvSpPr>
        <p:spPr>
          <a:xfrm>
            <a:off x="951120" y="3154680"/>
            <a:ext cx="2797200" cy="155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El formato principal: una narrativa de lectura libre con texto, mapas, imágenes, vídeo, swipe y sidecar.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Shape 7"/>
          <p:cNvSpPr/>
          <p:nvPr/>
        </p:nvSpPr>
        <p:spPr>
          <a:xfrm>
            <a:off x="950760" y="4818600"/>
            <a:ext cx="279828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 8"/>
          <p:cNvSpPr/>
          <p:nvPr/>
        </p:nvSpPr>
        <p:spPr>
          <a:xfrm>
            <a:off x="951120" y="4946760"/>
            <a:ext cx="27972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USO TÍPICO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Text 9"/>
          <p:cNvSpPr/>
          <p:nvPr/>
        </p:nvSpPr>
        <p:spPr>
          <a:xfrm>
            <a:off x="951120" y="5203080"/>
            <a:ext cx="279720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2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Reportajes, casos de estudio, divulgación.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Shape 10"/>
          <p:cNvSpPr/>
          <p:nvPr/>
        </p:nvSpPr>
        <p:spPr>
          <a:xfrm>
            <a:off x="4312800" y="1783080"/>
            <a:ext cx="3565440" cy="434268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Shape 11"/>
          <p:cNvSpPr/>
          <p:nvPr/>
        </p:nvSpPr>
        <p:spPr>
          <a:xfrm>
            <a:off x="4568760" y="2020680"/>
            <a:ext cx="767520" cy="7675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2" name="Image 1" descr="assets/icons/windowMaximize_white.png"/>
          <p:cNvPicPr/>
          <p:nvPr/>
        </p:nvPicPr>
        <p:blipFill>
          <a:blip r:embed="rId2"/>
          <a:stretch/>
        </p:blipFill>
        <p:spPr>
          <a:xfrm>
            <a:off x="4761000" y="2212920"/>
            <a:ext cx="383400" cy="38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" name="Text 12"/>
          <p:cNvSpPr/>
          <p:nvPr/>
        </p:nvSpPr>
        <p:spPr>
          <a:xfrm>
            <a:off x="5483160" y="2148840"/>
            <a:ext cx="21938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BRIEFINGS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13"/>
          <p:cNvSpPr/>
          <p:nvPr/>
        </p:nvSpPr>
        <p:spPr>
          <a:xfrm>
            <a:off x="5483160" y="2441520"/>
            <a:ext cx="2193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Presentaciones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Text 14"/>
          <p:cNvSpPr/>
          <p:nvPr/>
        </p:nvSpPr>
        <p:spPr>
          <a:xfrm>
            <a:off x="4696920" y="3154680"/>
            <a:ext cx="2797200" cy="155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Versión “slides” del editor: paneles compactos, pensados para presentar en pantalla compartida.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Shape 15"/>
          <p:cNvSpPr/>
          <p:nvPr/>
        </p:nvSpPr>
        <p:spPr>
          <a:xfrm>
            <a:off x="4696560" y="4818600"/>
            <a:ext cx="279828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 16"/>
          <p:cNvSpPr/>
          <p:nvPr/>
        </p:nvSpPr>
        <p:spPr>
          <a:xfrm>
            <a:off x="4696920" y="4946760"/>
            <a:ext cx="27972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USO TÍPICO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 17"/>
          <p:cNvSpPr/>
          <p:nvPr/>
        </p:nvSpPr>
        <p:spPr>
          <a:xfrm>
            <a:off x="4696920" y="5203080"/>
            <a:ext cx="279720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2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Reuniones, comités, exposiciones rápidas.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Shape 18"/>
          <p:cNvSpPr/>
          <p:nvPr/>
        </p:nvSpPr>
        <p:spPr>
          <a:xfrm>
            <a:off x="8058600" y="1783080"/>
            <a:ext cx="3565440" cy="4342680"/>
          </a:xfrm>
          <a:prstGeom prst="roundRect">
            <a:avLst>
              <a:gd name="adj" fmla="val 3077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Shape 19"/>
          <p:cNvSpPr/>
          <p:nvPr/>
        </p:nvSpPr>
        <p:spPr>
          <a:xfrm>
            <a:off x="8314560" y="2020680"/>
            <a:ext cx="767520" cy="7675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51" name="Image 2" descr="assets/icons/boxes_white.png"/>
          <p:cNvPicPr/>
          <p:nvPr/>
        </p:nvPicPr>
        <p:blipFill>
          <a:blip r:embed="rId3"/>
          <a:stretch/>
        </p:blipFill>
        <p:spPr>
          <a:xfrm>
            <a:off x="8506800" y="2212920"/>
            <a:ext cx="383400" cy="383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" name="Text 20"/>
          <p:cNvSpPr/>
          <p:nvPr/>
        </p:nvSpPr>
        <p:spPr>
          <a:xfrm>
            <a:off x="9228960" y="2148840"/>
            <a:ext cx="21938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COLLECTIONS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Text 21"/>
          <p:cNvSpPr/>
          <p:nvPr/>
        </p:nvSpPr>
        <p:spPr>
          <a:xfrm>
            <a:off x="9228960" y="2441520"/>
            <a:ext cx="219384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8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Colecciones</a:t>
            </a: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 22"/>
          <p:cNvSpPr/>
          <p:nvPr/>
        </p:nvSpPr>
        <p:spPr>
          <a:xfrm>
            <a:off x="8442720" y="3154680"/>
            <a:ext cx="2797200" cy="155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1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Agrupan varias Stories y Briefings bajo una portada común con un menú de navegación entre ellas.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Shape 23"/>
          <p:cNvSpPr/>
          <p:nvPr/>
        </p:nvSpPr>
        <p:spPr>
          <a:xfrm>
            <a:off x="8442360" y="4818600"/>
            <a:ext cx="2798280" cy="360"/>
          </a:xfrm>
          <a:prstGeom prst="line">
            <a:avLst/>
          </a:prstGeom>
          <a:ln w="12700">
            <a:solidFill>
              <a:srgbClr val="e2e8e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 anchorCtr="1">
            <a:noAutofit/>
          </a:bodyPr>
          <a:p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Text 24"/>
          <p:cNvSpPr/>
          <p:nvPr/>
        </p:nvSpPr>
        <p:spPr>
          <a:xfrm>
            <a:off x="8442720" y="4946760"/>
            <a:ext cx="27972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USO TÍPICO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 25"/>
          <p:cNvSpPr/>
          <p:nvPr/>
        </p:nvSpPr>
        <p:spPr>
          <a:xfrm>
            <a:off x="8442720" y="5203080"/>
            <a:ext cx="2797200" cy="73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5000"/>
              </a:lnSpc>
              <a:tabLst>
                <a:tab algn="l" pos="0"/>
              </a:tabLst>
            </a:pPr>
            <a:r>
              <a:rPr b="0" i="1" lang="en-US" sz="12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Series temáticas, hubs de un proyecto.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26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Text 27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6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ANTES DE EMPEZAR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¿Qué tipo de cuenta necesitas?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Shape 2"/>
          <p:cNvSpPr/>
          <p:nvPr/>
        </p:nvSpPr>
        <p:spPr>
          <a:xfrm>
            <a:off x="567000" y="1828800"/>
            <a:ext cx="5467320" cy="4296960"/>
          </a:xfrm>
          <a:prstGeom prst="roundRect">
            <a:avLst>
              <a:gd name="adj" fmla="val 25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Shape 3"/>
          <p:cNvSpPr/>
          <p:nvPr/>
        </p:nvSpPr>
        <p:spPr>
          <a:xfrm>
            <a:off x="951120" y="2194560"/>
            <a:ext cx="1370880" cy="383400"/>
          </a:xfrm>
          <a:prstGeom prst="roundRect">
            <a:avLst>
              <a:gd name="adj" fmla="val 50000"/>
            </a:avLst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Text 4"/>
          <p:cNvSpPr/>
          <p:nvPr/>
        </p:nvSpPr>
        <p:spPr>
          <a:xfrm>
            <a:off x="951120" y="2194560"/>
            <a:ext cx="137088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0a2e27"/>
                </a:solidFill>
                <a:effectLst/>
                <a:uFillTx/>
                <a:latin typeface="Calibri"/>
                <a:ea typeface="Calibri"/>
              </a:rPr>
              <a:t>GRATUITA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Shape 5"/>
          <p:cNvSpPr/>
          <p:nvPr/>
        </p:nvSpPr>
        <p:spPr>
          <a:xfrm>
            <a:off x="5029200" y="2066400"/>
            <a:ext cx="657720" cy="6577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66" name="Image 0" descr="assets/icons/globe_white.png"/>
          <p:cNvPicPr/>
          <p:nvPr/>
        </p:nvPicPr>
        <p:blipFill>
          <a:blip r:embed="rId1"/>
          <a:stretch/>
        </p:blipFill>
        <p:spPr>
          <a:xfrm>
            <a:off x="5193720" y="2231280"/>
            <a:ext cx="328320" cy="328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" name="Text 6"/>
          <p:cNvSpPr/>
          <p:nvPr/>
        </p:nvSpPr>
        <p:spPr>
          <a:xfrm>
            <a:off x="951120" y="2706480"/>
            <a:ext cx="4187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ArcGIS Public Account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Text 7"/>
          <p:cNvSpPr/>
          <p:nvPr/>
        </p:nvSpPr>
        <p:spPr>
          <a:xfrm>
            <a:off x="951120" y="3108960"/>
            <a:ext cx="46994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250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Crear cuenta en arcgis.com → “Sign up”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Shape 8"/>
          <p:cNvSpPr/>
          <p:nvPr/>
        </p:nvSpPr>
        <p:spPr>
          <a:xfrm>
            <a:off x="941760" y="366660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0" name="Image 1" descr="assets/icons/check_white.png"/>
          <p:cNvPicPr/>
          <p:nvPr/>
        </p:nvPicPr>
        <p:blipFill>
          <a:blip r:embed="rId2"/>
          <a:stretch/>
        </p:blipFill>
        <p:spPr>
          <a:xfrm>
            <a:off x="1019520" y="37443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1" name="Text 9"/>
          <p:cNvSpPr/>
          <p:nvPr/>
        </p:nvSpPr>
        <p:spPr>
          <a:xfrm>
            <a:off x="1408320" y="365760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Crear Stories, Briefings y Collections.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Shape 10"/>
          <p:cNvSpPr/>
          <p:nvPr/>
        </p:nvSpPr>
        <p:spPr>
          <a:xfrm>
            <a:off x="941760" y="4270320"/>
            <a:ext cx="310320" cy="31032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73" name="Image 2" descr="assets/icons/check_white.png"/>
          <p:cNvPicPr/>
          <p:nvPr/>
        </p:nvPicPr>
        <p:blipFill>
          <a:blip r:embed="rId3"/>
          <a:stretch/>
        </p:blipFill>
        <p:spPr>
          <a:xfrm>
            <a:off x="1019520" y="43480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" name="Text 11"/>
          <p:cNvSpPr/>
          <p:nvPr/>
        </p:nvSpPr>
        <p:spPr>
          <a:xfrm>
            <a:off x="1408320" y="426096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Usar Express Maps integrados.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Shape 12"/>
          <p:cNvSpPr/>
          <p:nvPr/>
        </p:nvSpPr>
        <p:spPr>
          <a:xfrm>
            <a:off x="941760" y="4873680"/>
            <a:ext cx="310320" cy="31032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Text 13"/>
          <p:cNvSpPr/>
          <p:nvPr/>
        </p:nvSpPr>
        <p:spPr>
          <a:xfrm>
            <a:off x="941760" y="4873680"/>
            <a:ext cx="31032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Text 14"/>
          <p:cNvSpPr/>
          <p:nvPr/>
        </p:nvSpPr>
        <p:spPr>
          <a:xfrm>
            <a:off x="1408320" y="486468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No puedes publicar capas propias.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Shape 15"/>
          <p:cNvSpPr/>
          <p:nvPr/>
        </p:nvSpPr>
        <p:spPr>
          <a:xfrm>
            <a:off x="941760" y="5477400"/>
            <a:ext cx="310320" cy="310320"/>
          </a:xfrm>
          <a:prstGeom prst="ellipse">
            <a:avLst/>
          </a:prstGeom>
          <a:solidFill>
            <a:srgbClr val="f0ded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 16"/>
          <p:cNvSpPr/>
          <p:nvPr/>
        </p:nvSpPr>
        <p:spPr>
          <a:xfrm>
            <a:off x="941760" y="5477400"/>
            <a:ext cx="310320" cy="310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200" strike="noStrike" u="none">
                <a:solidFill>
                  <a:srgbClr val="b0392b"/>
                </a:solidFill>
                <a:effectLst/>
                <a:uFillTx/>
                <a:latin typeface="Calibri"/>
                <a:ea typeface="Calibri"/>
              </a:rPr>
              <a:t>✕</a:t>
            </a:r>
            <a:endParaRPr b="0" lang="es-E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 17"/>
          <p:cNvSpPr/>
          <p:nvPr/>
        </p:nvSpPr>
        <p:spPr>
          <a:xfrm>
            <a:off x="1408320" y="546804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No accedes a contenido de tu organización.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Shape 18"/>
          <p:cNvSpPr/>
          <p:nvPr/>
        </p:nvSpPr>
        <p:spPr>
          <a:xfrm>
            <a:off x="6156720" y="1828800"/>
            <a:ext cx="5467320" cy="4296960"/>
          </a:xfrm>
          <a:prstGeom prst="roundRect">
            <a:avLst>
              <a:gd name="adj" fmla="val 2553"/>
            </a:avLst>
          </a:prstGeom>
          <a:solidFill>
            <a:srgbClr val="0e2a24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2" name="Shape 19"/>
          <p:cNvSpPr/>
          <p:nvPr/>
        </p:nvSpPr>
        <p:spPr>
          <a:xfrm>
            <a:off x="6540840" y="2194560"/>
            <a:ext cx="2468160" cy="383400"/>
          </a:xfrm>
          <a:prstGeom prst="roundRect">
            <a:avLst>
              <a:gd name="adj" fmla="val 50000"/>
            </a:avLst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 20"/>
          <p:cNvSpPr/>
          <p:nvPr/>
        </p:nvSpPr>
        <p:spPr>
          <a:xfrm>
            <a:off x="6540840" y="2194560"/>
            <a:ext cx="246816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950" spc="31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DE PAGO / INSTITUCIONAL</a:t>
            </a:r>
            <a:endParaRPr b="0" lang="es-ES" sz="9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Shape 21"/>
          <p:cNvSpPr/>
          <p:nvPr/>
        </p:nvSpPr>
        <p:spPr>
          <a:xfrm>
            <a:off x="10618920" y="2066400"/>
            <a:ext cx="657720" cy="65772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85" name="Image 3" descr="assets/icons/building_white.png"/>
          <p:cNvPicPr/>
          <p:nvPr/>
        </p:nvPicPr>
        <p:blipFill>
          <a:blip r:embed="rId4"/>
          <a:stretch/>
        </p:blipFill>
        <p:spPr>
          <a:xfrm>
            <a:off x="10783440" y="2231280"/>
            <a:ext cx="328320" cy="328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6" name="Text 22"/>
          <p:cNvSpPr/>
          <p:nvPr/>
        </p:nvSpPr>
        <p:spPr>
          <a:xfrm>
            <a:off x="6540840" y="2706480"/>
            <a:ext cx="4187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90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ArcGIS Online Organizational</a:t>
            </a:r>
            <a:endParaRPr b="0" lang="es-ES" sz="19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Text 23"/>
          <p:cNvSpPr/>
          <p:nvPr/>
        </p:nvSpPr>
        <p:spPr>
          <a:xfrm>
            <a:off x="6540840" y="3108960"/>
            <a:ext cx="4699440" cy="29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i="1" lang="en-US" sz="1250" strike="noStrike" u="none">
                <a:solidFill>
                  <a:srgbClr val="27c2a2"/>
                </a:solidFill>
                <a:effectLst/>
                <a:uFillTx/>
                <a:latin typeface="Calibri"/>
                <a:ea typeface="Calibri"/>
              </a:rPr>
              <a:t>La que usa una administración, empresa o universidad.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Shape 24"/>
          <p:cNvSpPr/>
          <p:nvPr/>
        </p:nvSpPr>
        <p:spPr>
          <a:xfrm>
            <a:off x="6531480" y="3666600"/>
            <a:ext cx="310320" cy="310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89" name="Image 4" descr="assets/icons/check_white.png"/>
          <p:cNvPicPr/>
          <p:nvPr/>
        </p:nvPicPr>
        <p:blipFill>
          <a:blip r:embed="rId5"/>
          <a:stretch/>
        </p:blipFill>
        <p:spPr>
          <a:xfrm>
            <a:off x="6609240" y="37443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0" name="Text 25"/>
          <p:cNvSpPr/>
          <p:nvPr/>
        </p:nvSpPr>
        <p:spPr>
          <a:xfrm>
            <a:off x="6998040" y="365760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Todo lo anterior.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Shape 26"/>
          <p:cNvSpPr/>
          <p:nvPr/>
        </p:nvSpPr>
        <p:spPr>
          <a:xfrm>
            <a:off x="6531480" y="4270320"/>
            <a:ext cx="310320" cy="310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92" name="Image 5" descr="assets/icons/check_white.png"/>
          <p:cNvPicPr/>
          <p:nvPr/>
        </p:nvPicPr>
        <p:blipFill>
          <a:blip r:embed="rId6"/>
          <a:stretch/>
        </p:blipFill>
        <p:spPr>
          <a:xfrm>
            <a:off x="6609240" y="434808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Text 27"/>
          <p:cNvSpPr/>
          <p:nvPr/>
        </p:nvSpPr>
        <p:spPr>
          <a:xfrm>
            <a:off x="6998040" y="426096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Publicar WebMaps y capas propias.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Shape 28"/>
          <p:cNvSpPr/>
          <p:nvPr/>
        </p:nvSpPr>
        <p:spPr>
          <a:xfrm>
            <a:off x="6531480" y="4873680"/>
            <a:ext cx="310320" cy="310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95" name="Image 6" descr="assets/icons/check_white.png"/>
          <p:cNvPicPr/>
          <p:nvPr/>
        </p:nvPicPr>
        <p:blipFill>
          <a:blip r:embed="rId7"/>
          <a:stretch/>
        </p:blipFill>
        <p:spPr>
          <a:xfrm>
            <a:off x="6609240" y="495144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6" name="Text 29"/>
          <p:cNvSpPr/>
          <p:nvPr/>
        </p:nvSpPr>
        <p:spPr>
          <a:xfrm>
            <a:off x="6998040" y="486468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Controlar permisos y compartir interno.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Shape 30"/>
          <p:cNvSpPr/>
          <p:nvPr/>
        </p:nvSpPr>
        <p:spPr>
          <a:xfrm>
            <a:off x="6531480" y="5477400"/>
            <a:ext cx="310320" cy="310320"/>
          </a:xfrm>
          <a:prstGeom prst="ellipse">
            <a:avLst/>
          </a:prstGeom>
          <a:solidFill>
            <a:srgbClr val="27c2a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98" name="Image 7" descr="assets/icons/check_white.png"/>
          <p:cNvPicPr/>
          <p:nvPr/>
        </p:nvPicPr>
        <p:blipFill>
          <a:blip r:embed="rId8"/>
          <a:stretch/>
        </p:blipFill>
        <p:spPr>
          <a:xfrm>
            <a:off x="6609240" y="5555160"/>
            <a:ext cx="154800" cy="154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9" name="Text 31"/>
          <p:cNvSpPr/>
          <p:nvPr/>
        </p:nvSpPr>
        <p:spPr>
          <a:xfrm>
            <a:off x="6998040" y="5468040"/>
            <a:ext cx="4278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1300" strike="noStrike" u="none">
                <a:solidFill>
                  <a:srgbClr val="e4e9e6"/>
                </a:solidFill>
                <a:effectLst/>
                <a:uFillTx/>
                <a:latin typeface="Calibri"/>
                <a:ea typeface="Calibri"/>
              </a:rPr>
              <a:t>Integrar con ArcGIS Pro y Experience Builder.</a:t>
            </a:r>
            <a:endParaRPr b="0" lang="es-ES" sz="13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 32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Text 33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7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PRIMEROS PASOS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Empezar en storymaps.arcgis.com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Shape 2"/>
          <p:cNvSpPr/>
          <p:nvPr/>
        </p:nvSpPr>
        <p:spPr>
          <a:xfrm>
            <a:off x="631080" y="200268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5" name="Text 3"/>
          <p:cNvSpPr/>
          <p:nvPr/>
        </p:nvSpPr>
        <p:spPr>
          <a:xfrm>
            <a:off x="631080" y="2002680"/>
            <a:ext cx="602640" cy="6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2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</a:t>
            </a:r>
            <a:endParaRPr b="0" lang="es-ES" sz="152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 4"/>
          <p:cNvSpPr/>
          <p:nvPr/>
        </p:nvSpPr>
        <p:spPr>
          <a:xfrm>
            <a:off x="1435680" y="1993320"/>
            <a:ext cx="42055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Inicia sesión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5"/>
          <p:cNvSpPr/>
          <p:nvPr/>
        </p:nvSpPr>
        <p:spPr>
          <a:xfrm>
            <a:off x="1435680" y="2340720"/>
            <a:ext cx="4296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Con tu Public Account o tu cuenta de organización.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Shape 6"/>
          <p:cNvSpPr/>
          <p:nvPr/>
        </p:nvSpPr>
        <p:spPr>
          <a:xfrm>
            <a:off x="631080" y="302652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9" name="Text 7"/>
          <p:cNvSpPr/>
          <p:nvPr/>
        </p:nvSpPr>
        <p:spPr>
          <a:xfrm>
            <a:off x="631080" y="3026520"/>
            <a:ext cx="602640" cy="6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2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</a:t>
            </a:r>
            <a:endParaRPr b="0" lang="es-ES" sz="152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Text 8"/>
          <p:cNvSpPr/>
          <p:nvPr/>
        </p:nvSpPr>
        <p:spPr>
          <a:xfrm>
            <a:off x="1435680" y="3017520"/>
            <a:ext cx="42055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New story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1" name="Text 9"/>
          <p:cNvSpPr/>
          <p:nvPr/>
        </p:nvSpPr>
        <p:spPr>
          <a:xfrm>
            <a:off x="1435680" y="3364920"/>
            <a:ext cx="4296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Botón verde arriba a la derecha.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Shape 10"/>
          <p:cNvSpPr/>
          <p:nvPr/>
        </p:nvSpPr>
        <p:spPr>
          <a:xfrm>
            <a:off x="631080" y="405072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3" name="Text 11"/>
          <p:cNvSpPr/>
          <p:nvPr/>
        </p:nvSpPr>
        <p:spPr>
          <a:xfrm>
            <a:off x="631080" y="4050720"/>
            <a:ext cx="602640" cy="6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2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</a:t>
            </a:r>
            <a:endParaRPr b="0" lang="es-ES" sz="152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Text 12"/>
          <p:cNvSpPr/>
          <p:nvPr/>
        </p:nvSpPr>
        <p:spPr>
          <a:xfrm>
            <a:off x="1435680" y="4041720"/>
            <a:ext cx="42055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Elige formato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Text 13"/>
          <p:cNvSpPr/>
          <p:nvPr/>
        </p:nvSpPr>
        <p:spPr>
          <a:xfrm>
            <a:off x="1435680" y="4389120"/>
            <a:ext cx="4296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Story, Briefing o Collection.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Shape 14"/>
          <p:cNvSpPr/>
          <p:nvPr/>
        </p:nvSpPr>
        <p:spPr>
          <a:xfrm>
            <a:off x="631080" y="507492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7" name="Text 15"/>
          <p:cNvSpPr/>
          <p:nvPr/>
        </p:nvSpPr>
        <p:spPr>
          <a:xfrm>
            <a:off x="631080" y="5074920"/>
            <a:ext cx="602640" cy="6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520" strike="noStrike" u="non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</a:t>
            </a:r>
            <a:endParaRPr b="0" lang="es-ES" sz="152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 16"/>
          <p:cNvSpPr/>
          <p:nvPr/>
        </p:nvSpPr>
        <p:spPr>
          <a:xfrm>
            <a:off x="1435680" y="5065920"/>
            <a:ext cx="42055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7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Añade bloques</a:t>
            </a:r>
            <a:endParaRPr b="0" lang="es-ES" sz="17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Text 17"/>
          <p:cNvSpPr/>
          <p:nvPr/>
        </p:nvSpPr>
        <p:spPr>
          <a:xfrm>
            <a:off x="1435680" y="5413320"/>
            <a:ext cx="42969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914400">
              <a:lnSpc>
                <a:spcPct val="104000"/>
              </a:lnSpc>
              <a:tabLst>
                <a:tab algn="l" pos="0"/>
              </a:tabLst>
            </a:pP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Uno debajo de otro en el lienzo.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Shape 18"/>
          <p:cNvSpPr/>
          <p:nvPr/>
        </p:nvSpPr>
        <p:spPr>
          <a:xfrm>
            <a:off x="5879520" y="1771920"/>
            <a:ext cx="5796720" cy="4410720"/>
          </a:xfrm>
          <a:prstGeom prst="roundRect">
            <a:avLst>
              <a:gd name="adj" fmla="val 2073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1" name="Image 0" descr="intro/framed/cap_home.png"/>
          <p:cNvPicPr/>
          <p:nvPr/>
        </p:nvPicPr>
        <p:blipFill>
          <a:blip r:embed="rId1"/>
          <a:stretch/>
        </p:blipFill>
        <p:spPr>
          <a:xfrm>
            <a:off x="5943600" y="1836000"/>
            <a:ext cx="5668560" cy="428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2" name="Text 19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Text 20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8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 0"/>
          <p:cNvSpPr/>
          <p:nvPr/>
        </p:nvSpPr>
        <p:spPr>
          <a:xfrm>
            <a:off x="567000" y="502920"/>
            <a:ext cx="11057040" cy="27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50" spc="261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ESTRUCTURA</a:t>
            </a:r>
            <a:endParaRPr b="0" lang="es-ES" sz="11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5" name="Text 1"/>
          <p:cNvSpPr/>
          <p:nvPr/>
        </p:nvSpPr>
        <p:spPr>
          <a:xfrm>
            <a:off x="567000" y="841320"/>
            <a:ext cx="11057040" cy="65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10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Anatomía de una Story: el panel Outline</a:t>
            </a:r>
            <a:endParaRPr b="0" lang="es-ES" sz="31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Shape 2"/>
          <p:cNvSpPr/>
          <p:nvPr/>
        </p:nvSpPr>
        <p:spPr>
          <a:xfrm>
            <a:off x="502920" y="1719000"/>
            <a:ext cx="1932120" cy="4470840"/>
          </a:xfrm>
          <a:prstGeom prst="roundRect">
            <a:avLst>
              <a:gd name="adj" fmla="val 4731"/>
            </a:avLst>
          </a:prstGeom>
          <a:solidFill>
            <a:srgbClr val="ffffff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7" name="Image 0" descr="intro/framed/cap_outline.png"/>
          <p:cNvPicPr/>
          <p:nvPr/>
        </p:nvPicPr>
        <p:blipFill>
          <a:blip r:embed="rId1"/>
          <a:stretch/>
        </p:blipFill>
        <p:spPr>
          <a:xfrm>
            <a:off x="567000" y="1783080"/>
            <a:ext cx="1804320" cy="4342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8" name="Text 3"/>
          <p:cNvSpPr/>
          <p:nvPr/>
        </p:nvSpPr>
        <p:spPr>
          <a:xfrm>
            <a:off x="3977640" y="1755720"/>
            <a:ext cx="7634520" cy="54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6000"/>
              </a:lnSpc>
              <a:tabLst>
                <a:tab algn="l" pos="0"/>
              </a:tabLst>
            </a:pPr>
            <a:r>
              <a:rPr b="0" i="1" lang="en-US" sz="135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El panel Outline lista la estructura de la historia y permite navegar y reordenar bloques.</a:t>
            </a:r>
            <a:endParaRPr b="0" lang="es-ES" sz="13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9" name="Shape 4"/>
          <p:cNvSpPr/>
          <p:nvPr/>
        </p:nvSpPr>
        <p:spPr>
          <a:xfrm>
            <a:off x="3977640" y="2432160"/>
            <a:ext cx="7634520" cy="849600"/>
          </a:xfrm>
          <a:prstGeom prst="roundRect">
            <a:avLst>
              <a:gd name="adj" fmla="val 107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0" name="Shape 5"/>
          <p:cNvSpPr/>
          <p:nvPr/>
        </p:nvSpPr>
        <p:spPr>
          <a:xfrm>
            <a:off x="4178880" y="255564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31" name="Image 1" descr="assets/icons/image_white.png"/>
          <p:cNvPicPr/>
          <p:nvPr/>
        </p:nvPicPr>
        <p:blipFill>
          <a:blip r:embed="rId2"/>
          <a:stretch/>
        </p:blipFill>
        <p:spPr>
          <a:xfrm>
            <a:off x="4329720" y="270648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2" name="Text 6"/>
          <p:cNvSpPr/>
          <p:nvPr/>
        </p:nvSpPr>
        <p:spPr>
          <a:xfrm>
            <a:off x="4937760" y="2560320"/>
            <a:ext cx="64458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COVER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3" name="Text 7"/>
          <p:cNvSpPr/>
          <p:nvPr/>
        </p:nvSpPr>
        <p:spPr>
          <a:xfrm>
            <a:off x="4937760" y="2797920"/>
            <a:ext cx="644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Portada   </a:t>
            </a: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Título, subtítulo y media de fondo.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4" name="Shape 8"/>
          <p:cNvSpPr/>
          <p:nvPr/>
        </p:nvSpPr>
        <p:spPr>
          <a:xfrm>
            <a:off x="3977640" y="3387960"/>
            <a:ext cx="7634520" cy="849600"/>
          </a:xfrm>
          <a:prstGeom prst="roundRect">
            <a:avLst>
              <a:gd name="adj" fmla="val 107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5" name="Shape 9"/>
          <p:cNvSpPr/>
          <p:nvPr/>
        </p:nvSpPr>
        <p:spPr>
          <a:xfrm>
            <a:off x="4178880" y="351144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36" name="Image 2" descr="assets/icons/signs_white.png"/>
          <p:cNvPicPr/>
          <p:nvPr/>
        </p:nvPicPr>
        <p:blipFill>
          <a:blip r:embed="rId3"/>
          <a:stretch/>
        </p:blipFill>
        <p:spPr>
          <a:xfrm>
            <a:off x="4329720" y="366228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7" name="Text 10"/>
          <p:cNvSpPr/>
          <p:nvPr/>
        </p:nvSpPr>
        <p:spPr>
          <a:xfrm>
            <a:off x="4937760" y="3515760"/>
            <a:ext cx="64458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NAVIGATION + INTRO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Text 11"/>
          <p:cNvSpPr/>
          <p:nvPr/>
        </p:nvSpPr>
        <p:spPr>
          <a:xfrm>
            <a:off x="4937760" y="3753720"/>
            <a:ext cx="644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Navegación e introducción   </a:t>
            </a: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Menú de secciones y el “para qué” de la historia.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9" name="Shape 12"/>
          <p:cNvSpPr/>
          <p:nvPr/>
        </p:nvSpPr>
        <p:spPr>
          <a:xfrm>
            <a:off x="3977640" y="4343400"/>
            <a:ext cx="7634520" cy="849600"/>
          </a:xfrm>
          <a:prstGeom prst="roundRect">
            <a:avLst>
              <a:gd name="adj" fmla="val 107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Shape 13"/>
          <p:cNvSpPr/>
          <p:nvPr/>
        </p:nvSpPr>
        <p:spPr>
          <a:xfrm>
            <a:off x="4178880" y="4466880"/>
            <a:ext cx="602640" cy="602640"/>
          </a:xfrm>
          <a:prstGeom prst="ellipse">
            <a:avLst/>
          </a:prstGeom>
          <a:solidFill>
            <a:srgbClr val="0e7a6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41" name="Image 3" descr="assets/icons/alignLeft_white.png"/>
          <p:cNvPicPr/>
          <p:nvPr/>
        </p:nvPicPr>
        <p:blipFill>
          <a:blip r:embed="rId4"/>
          <a:stretch/>
        </p:blipFill>
        <p:spPr>
          <a:xfrm>
            <a:off x="4329720" y="461772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2" name="Text 14"/>
          <p:cNvSpPr/>
          <p:nvPr/>
        </p:nvSpPr>
        <p:spPr>
          <a:xfrm>
            <a:off x="4937760" y="4471560"/>
            <a:ext cx="64458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0e7a63"/>
                </a:solidFill>
                <a:effectLst/>
                <a:uFillTx/>
                <a:latin typeface="Calibri"/>
                <a:ea typeface="Calibri"/>
              </a:rPr>
              <a:t>BODY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3" name="Text 15"/>
          <p:cNvSpPr/>
          <p:nvPr/>
        </p:nvSpPr>
        <p:spPr>
          <a:xfrm>
            <a:off x="4937760" y="4709160"/>
            <a:ext cx="644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Cuerpo   </a:t>
            </a: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Tus bloques de contenido en orden de lectura.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4" name="Shape 16"/>
          <p:cNvSpPr/>
          <p:nvPr/>
        </p:nvSpPr>
        <p:spPr>
          <a:xfrm>
            <a:off x="3977640" y="5298840"/>
            <a:ext cx="7634520" cy="849600"/>
          </a:xfrm>
          <a:prstGeom prst="roundRect">
            <a:avLst>
              <a:gd name="adj" fmla="val 10753"/>
            </a:avLst>
          </a:prstGeom>
          <a:solidFill>
            <a:srgbClr val="eff3f1"/>
          </a:solidFill>
          <a:ln w="0">
            <a:noFill/>
          </a:ln>
          <a:effectLst>
            <a:outerShdw algn="bl" rotWithShape="0">
              <a:srgbClr val="8f9895">
                <a:alpha val="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5" name="Shape 17"/>
          <p:cNvSpPr/>
          <p:nvPr/>
        </p:nvSpPr>
        <p:spPr>
          <a:xfrm>
            <a:off x="4178880" y="5422320"/>
            <a:ext cx="602640" cy="602640"/>
          </a:xfrm>
          <a:prstGeom prst="ellipse">
            <a:avLst/>
          </a:prstGeom>
          <a:solidFill>
            <a:srgbClr val="e8731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s-E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46" name="Image 4" descr="assets/icons/users_white.png"/>
          <p:cNvPicPr/>
          <p:nvPr/>
        </p:nvPicPr>
        <p:blipFill>
          <a:blip r:embed="rId5"/>
          <a:stretch/>
        </p:blipFill>
        <p:spPr>
          <a:xfrm>
            <a:off x="4329720" y="5573160"/>
            <a:ext cx="300960" cy="300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Text 18"/>
          <p:cNvSpPr/>
          <p:nvPr/>
        </p:nvSpPr>
        <p:spPr>
          <a:xfrm>
            <a:off x="4937760" y="5427000"/>
            <a:ext cx="6445800" cy="2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000" spc="139" strike="noStrike" u="none">
                <a:solidFill>
                  <a:srgbClr val="e8731c"/>
                </a:solidFill>
                <a:effectLst/>
                <a:uFillTx/>
                <a:latin typeface="Calibri"/>
                <a:ea typeface="Calibri"/>
              </a:rPr>
              <a:t>CREDITS</a:t>
            </a:r>
            <a:endParaRPr b="0" lang="es-E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8" name="Text 19"/>
          <p:cNvSpPr/>
          <p:nvPr/>
        </p:nvSpPr>
        <p:spPr>
          <a:xfrm>
            <a:off x="4937760" y="5664600"/>
            <a:ext cx="6445800" cy="38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450" strike="noStrike" u="none">
                <a:solidFill>
                  <a:srgbClr val="16191f"/>
                </a:solidFill>
                <a:effectLst/>
                <a:uFillTx/>
                <a:latin typeface="Calibri"/>
                <a:ea typeface="Calibri"/>
              </a:rPr>
              <a:t>Créditos   </a:t>
            </a:r>
            <a:r>
              <a:rPr b="0" lang="en-US" sz="1250" strike="noStrike" u="none">
                <a:solidFill>
                  <a:srgbClr val="3c444b"/>
                </a:solidFill>
                <a:effectLst/>
                <a:uFillTx/>
                <a:latin typeface="Calibri"/>
                <a:ea typeface="Calibri"/>
              </a:rPr>
              <a:t>Autoría, fuentes y contacto.</a:t>
            </a:r>
            <a:endParaRPr b="0" lang="es-ES" sz="125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Text 20"/>
          <p:cNvSpPr/>
          <p:nvPr/>
        </p:nvSpPr>
        <p:spPr>
          <a:xfrm>
            <a:off x="567000" y="6519600"/>
            <a:ext cx="1005120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Introducción al Storytelling   ·   CNTG 2026   ·   Nuria Muñoz   ·   BTODigital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0" name="Text 21"/>
          <p:cNvSpPr/>
          <p:nvPr/>
        </p:nvSpPr>
        <p:spPr>
          <a:xfrm>
            <a:off x="10618920" y="6519600"/>
            <a:ext cx="1005120" cy="25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800" strike="noStrike" u="none">
                <a:solidFill>
                  <a:srgbClr val="8b949b"/>
                </a:solidFill>
                <a:effectLst/>
                <a:uFillTx/>
                <a:latin typeface="Calibri"/>
                <a:ea typeface="Calibri"/>
              </a:rPr>
              <a:t>9  /  23</a:t>
            </a:r>
            <a:endParaRPr b="0" lang="es-ES" sz="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Application>LibreOffice/25.2.7.2$Windows_X86_64 LibreOffice_project/5cbfd1ab6520636bb5f7b99185aa69bd7456825d</Application>
  <AppVersion>15.0000</AppVersion>
  <Words>1764</Words>
  <Paragraphs>298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2026-06-12T08:37:49Z</dcterms:created>
  <dc:creator>Nuria Muñoz · BTODigital</dc:creator>
  <dc:description/>
  <dc:language>es-ES</dc:language>
  <cp:lastModifiedBy/>
  <dcterms:modified xsi:type="dcterms:W3CDTF">2026-06-12T20:14:18Z</dcterms:modified>
  <cp:revision>3</cp:revision>
  <dc:subject>PptxGenJS Presentation</dc:subject>
  <dc:title>Introducción — Storytelling geográfico con ArcGIS StoryMaps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23</vt:i4>
  </property>
  <property fmtid="{D5CDD505-2E9C-101B-9397-08002B2CF9AE}" pid="3" name="PresentationFormat">
    <vt:lpwstr>Panorámica</vt:lpwstr>
  </property>
  <property fmtid="{D5CDD505-2E9C-101B-9397-08002B2CF9AE}" pid="4" name="Slides">
    <vt:i4>23</vt:i4>
  </property>
</Properties>
</file>