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slideLayouts/slideLayout1.xml" ContentType="application/vnd.openxmlformats-officedocument.presentationml.slideLayout+xml"/>
  <Override PartName="/ppt/slideLayouts/_rels/slideLayout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media/image28.png" ContentType="image/png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jpeg" ContentType="image/jpe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36.jpeg" ContentType="image/jpeg"/>
  <Override PartName="/ppt/media/image26.png" ContentType="image/png"/>
  <Override PartName="/ppt/media/image27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7.png" ContentType="image/png"/>
  <Override PartName="/ppt/media/image38.jpeg" ContentType="image/jpeg"/>
  <Override PartName="/ppt/media/image39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desplazar la diapositiva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las notas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4F775224-DC42-470C-A12A-202E6CBF3D36}" type="slidenum"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8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201"/>
              </a:spcBef>
              <a:spcAft>
                <a:spcPts val="2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4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A82CCE2-F7AB-4E45-BCD3-4B38F320B7B2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1" name="PlaceHolder 3"/>
          <p:cNvSpPr>
            <a:spLocks noGrp="1"/>
          </p:cNvSpPr>
          <p:nvPr>
            <p:ph type="sldNum" idx="13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ED60485-52FF-4CBF-922B-A981A22E97A7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4" name="PlaceHolder 3"/>
          <p:cNvSpPr>
            <a:spLocks noGrp="1"/>
          </p:cNvSpPr>
          <p:nvPr>
            <p:ph type="sldNum" idx="1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3F304BF-2409-4515-B1E6-E5CDF206FC39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1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7" name="PlaceHolder 3"/>
          <p:cNvSpPr>
            <a:spLocks noGrp="1"/>
          </p:cNvSpPr>
          <p:nvPr>
            <p:ph type="sldNum" idx="1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8D21C1F-9817-4CEF-BB51-84FE96851081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0" name="PlaceHolder 3"/>
          <p:cNvSpPr>
            <a:spLocks noGrp="1"/>
          </p:cNvSpPr>
          <p:nvPr>
            <p:ph type="sldNum" idx="1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DD0F0A3-B942-4D86-86E2-E1550771E93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sldNum" idx="1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929C2FD-9AE9-446D-87AB-879F18B41961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2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 type="sldNum" idx="1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991BFB2-D140-42B3-89FA-F3931331F48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2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buNone/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9" name="PlaceHolder 3"/>
          <p:cNvSpPr>
            <a:spLocks noGrp="1"/>
          </p:cNvSpPr>
          <p:nvPr>
            <p:ph type="sldNum" idx="1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3F858BE-80D9-4534-97E2-B4C38359EA5A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7" name="PlaceHolder 3"/>
          <p:cNvSpPr>
            <a:spLocks noGrp="1"/>
          </p:cNvSpPr>
          <p:nvPr>
            <p:ph type="sldNum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052C31C-0CDF-4417-99A2-DFB6DEA05DD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8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 type="sldNum" idx="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B102782-22B3-46BE-BC50-80B78FAAF354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3" name="PlaceHolder 3"/>
          <p:cNvSpPr>
            <a:spLocks noGrp="1"/>
          </p:cNvSpPr>
          <p:nvPr>
            <p:ph type="sldNum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B2DE1A3-3156-4B84-B281-859E2D18021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6" name="PlaceHolder 3"/>
          <p:cNvSpPr>
            <a:spLocks noGrp="1"/>
          </p:cNvSpPr>
          <p:nvPr>
            <p:ph type="sldNum" idx="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D42359F-41A8-4A8F-8C5A-A46E6F873559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9" name="PlaceHolder 3"/>
          <p:cNvSpPr>
            <a:spLocks noGrp="1"/>
          </p:cNvSpPr>
          <p:nvPr>
            <p:ph type="sldNum" idx="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12D4A53-946C-4008-B385-AEA726D23749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 type="sldNum" idx="1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94D5029-5B07-4472-94C7-5AE01A601C0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0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5" name="PlaceHolder 3"/>
          <p:cNvSpPr>
            <a:spLocks noGrp="1"/>
          </p:cNvSpPr>
          <p:nvPr>
            <p:ph type="sldNum" idx="1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1F638E6-AEA2-4E65-BB9D-3F0B617DA240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40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8" name="PlaceHolder 3"/>
          <p:cNvSpPr>
            <a:spLocks noGrp="1"/>
          </p:cNvSpPr>
          <p:nvPr>
            <p:ph type="sldNum" idx="12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9364B8-EC43-4AB0-A307-982F08654430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  <a:endParaRPr b="0" lang="es-E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  <a:endParaRPr b="0" lang="es-ES" sz="2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  <a:endParaRPr b="0" lang="es-E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8.png"/><Relationship Id="rId5" Type="http://schemas.openxmlformats.org/officeDocument/2006/relationships/image" Target="../media/image27.png"/><Relationship Id="rId6" Type="http://schemas.openxmlformats.org/officeDocument/2006/relationships/image" Target="../media/image10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7.png"/><Relationship Id="rId3" Type="http://schemas.openxmlformats.org/officeDocument/2006/relationships/image" Target="../media/image35.png"/><Relationship Id="rId4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png"/><Relationship Id="rId3" Type="http://schemas.openxmlformats.org/officeDocument/2006/relationships/image" Target="../media/image37.png"/><Relationship Id="rId4" Type="http://schemas.openxmlformats.org/officeDocument/2006/relationships/image" Target="../media/image37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9.png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20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0"/>
          <p:cNvSpPr/>
          <p:nvPr/>
        </p:nvSpPr>
        <p:spPr>
          <a:xfrm>
            <a:off x="567000" y="567000"/>
            <a:ext cx="913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01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" name="Text 1"/>
          <p:cNvSpPr/>
          <p:nvPr/>
        </p:nvSpPr>
        <p:spPr>
          <a:xfrm>
            <a:off x="567000" y="914400"/>
            <a:ext cx="54856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2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EJERCICIO PRÁCTICO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Text 2"/>
          <p:cNvSpPr/>
          <p:nvPr/>
        </p:nvSpPr>
        <p:spPr>
          <a:xfrm>
            <a:off x="567000" y="1993320"/>
            <a:ext cx="1051488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Del contenido al esquema</a:t>
            </a:r>
            <a:endParaRPr b="0" lang="es-ES" sz="4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Text 3"/>
          <p:cNvSpPr/>
          <p:nvPr/>
        </p:nvSpPr>
        <p:spPr>
          <a:xfrm>
            <a:off x="567000" y="2853000"/>
            <a:ext cx="1051488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7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 la sombra de un volcán</a:t>
            </a:r>
            <a:endParaRPr b="0" lang="es-ES" sz="4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Text 4"/>
          <p:cNvSpPr/>
          <p:nvPr/>
        </p:nvSpPr>
        <p:spPr>
          <a:xfrm>
            <a:off x="567000" y="3977640"/>
            <a:ext cx="795456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65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Planificaremos la historia antes de abrir el editor: audiencia, mensajes, inventario y esquema.</a:t>
            </a:r>
            <a:endParaRPr b="0" lang="es-ES" sz="16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5"/>
          <p:cNvSpPr/>
          <p:nvPr/>
        </p:nvSpPr>
        <p:spPr>
          <a:xfrm>
            <a:off x="567000" y="5541120"/>
            <a:ext cx="100576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Basado en el tutorial oficial · learn.arcgis.com — Get started with ArcGIS StoryMaps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Text 6"/>
          <p:cNvSpPr/>
          <p:nvPr/>
        </p:nvSpPr>
        <p:spPr>
          <a:xfrm>
            <a:off x="567000" y="5906880"/>
            <a:ext cx="100576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bfc6c3"/>
                </a:solidFill>
                <a:effectLst/>
                <a:uFillTx/>
                <a:latin typeface="Calibri"/>
                <a:ea typeface="Calibri"/>
              </a:rPr>
              <a:t>12 junio 2026   ·   Online   ·   Nuria Muñoz   ·   BTODigital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BLOQUE MÁS TÉCNICO DEL CASO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Cómo construir el Sidecar de los domos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Text 2"/>
          <p:cNvSpPr/>
          <p:nvPr/>
        </p:nvSpPr>
        <p:spPr>
          <a:xfrm>
            <a:off x="567000" y="1481400"/>
            <a:ext cx="110570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La sección más didáctica: el mismo WebMap con 4 vistas distintas, una por diapositiva.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8" name="Image 0" descr="assets/framed/s10_anatomy.png"/>
          <p:cNvPicPr/>
          <p:nvPr/>
        </p:nvPicPr>
        <p:blipFill>
          <a:blip r:embed="rId1"/>
          <a:stretch/>
        </p:blipFill>
        <p:spPr>
          <a:xfrm>
            <a:off x="567000" y="2240280"/>
            <a:ext cx="2577960" cy="164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Shape 3"/>
          <p:cNvSpPr/>
          <p:nvPr/>
        </p:nvSpPr>
        <p:spPr>
          <a:xfrm>
            <a:off x="631080" y="2304360"/>
            <a:ext cx="529560" cy="5295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0" name="Text 4"/>
          <p:cNvSpPr/>
          <p:nvPr/>
        </p:nvSpPr>
        <p:spPr>
          <a:xfrm>
            <a:off x="631080" y="2304360"/>
            <a:ext cx="5295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4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3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Text 5"/>
          <p:cNvSpPr/>
          <p:nvPr/>
        </p:nvSpPr>
        <p:spPr>
          <a:xfrm>
            <a:off x="567000" y="4067280"/>
            <a:ext cx="257796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Añade un bloque Sidecar y elige la disposición Docked.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32" name="Image 1" descr="assets/framed/s10_dome.png"/>
          <p:cNvPicPr/>
          <p:nvPr/>
        </p:nvPicPr>
        <p:blipFill>
          <a:blip r:embed="rId2"/>
          <a:stretch/>
        </p:blipFill>
        <p:spPr>
          <a:xfrm>
            <a:off x="3393360" y="2240280"/>
            <a:ext cx="2577960" cy="164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" name="Shape 6"/>
          <p:cNvSpPr/>
          <p:nvPr/>
        </p:nvSpPr>
        <p:spPr>
          <a:xfrm>
            <a:off x="3457440" y="2304360"/>
            <a:ext cx="529560" cy="5295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4" name="Text 7"/>
          <p:cNvSpPr/>
          <p:nvPr/>
        </p:nvSpPr>
        <p:spPr>
          <a:xfrm>
            <a:off x="3457440" y="2304360"/>
            <a:ext cx="5295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4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3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Text 8"/>
          <p:cNvSpPr/>
          <p:nvPr/>
        </p:nvSpPr>
        <p:spPr>
          <a:xfrm>
            <a:off x="3393360" y="4067280"/>
            <a:ext cx="257796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Diapositiva 1: inserta el WebMap y encuádralo en Guatemala.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36" name="Image 2" descr="assets/framed/s10_church.png"/>
          <p:cNvPicPr/>
          <p:nvPr/>
        </p:nvPicPr>
        <p:blipFill>
          <a:blip r:embed="rId3"/>
          <a:stretch/>
        </p:blipFill>
        <p:spPr>
          <a:xfrm>
            <a:off x="6219720" y="2240280"/>
            <a:ext cx="2577960" cy="164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7" name="Shape 9"/>
          <p:cNvSpPr/>
          <p:nvPr/>
        </p:nvSpPr>
        <p:spPr>
          <a:xfrm>
            <a:off x="6283800" y="2304360"/>
            <a:ext cx="529560" cy="5295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8" name="Text 10"/>
          <p:cNvSpPr/>
          <p:nvPr/>
        </p:nvSpPr>
        <p:spPr>
          <a:xfrm>
            <a:off x="6283800" y="2304360"/>
            <a:ext cx="5295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4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3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Text 11"/>
          <p:cNvSpPr/>
          <p:nvPr/>
        </p:nvSpPr>
        <p:spPr>
          <a:xfrm>
            <a:off x="6219720" y="4067280"/>
            <a:ext cx="257796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Duplica la diapositiva 3 veces; cambia la vista del mapa y el texto.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40" name="Image 3" descr="assets/framed/s10_morning.png"/>
          <p:cNvPicPr/>
          <p:nvPr/>
        </p:nvPicPr>
        <p:blipFill>
          <a:blip r:embed="rId4"/>
          <a:stretch/>
        </p:blipFill>
        <p:spPr>
          <a:xfrm>
            <a:off x="9046080" y="2240280"/>
            <a:ext cx="2577960" cy="164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1" name="Shape 12"/>
          <p:cNvSpPr/>
          <p:nvPr/>
        </p:nvSpPr>
        <p:spPr>
          <a:xfrm>
            <a:off x="9110160" y="2304360"/>
            <a:ext cx="529560" cy="5295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2" name="Text 13"/>
          <p:cNvSpPr/>
          <p:nvPr/>
        </p:nvSpPr>
        <p:spPr>
          <a:xfrm>
            <a:off x="9110160" y="2304360"/>
            <a:ext cx="529560" cy="52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4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</a:t>
            </a:r>
            <a:endParaRPr b="0" lang="es-ES" sz="13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Text 14"/>
          <p:cNvSpPr/>
          <p:nvPr/>
        </p:nvSpPr>
        <p:spPr>
          <a:xfrm>
            <a:off x="9046080" y="4067280"/>
            <a:ext cx="257796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Previsualiza: al hacer scroll el mapa cambia y el panel avanza.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4" name="Shape 15"/>
          <p:cNvSpPr/>
          <p:nvPr/>
        </p:nvSpPr>
        <p:spPr>
          <a:xfrm>
            <a:off x="567000" y="5139000"/>
            <a:ext cx="11057040" cy="840600"/>
          </a:xfrm>
          <a:prstGeom prst="roundRect">
            <a:avLst>
              <a:gd name="adj" fmla="val 13043"/>
            </a:avLst>
          </a:prstGeom>
          <a:solidFill>
            <a:srgbClr val="e6f1ed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5" name="Shape 16"/>
          <p:cNvSpPr/>
          <p:nvPr/>
        </p:nvSpPr>
        <p:spPr>
          <a:xfrm>
            <a:off x="831960" y="5276160"/>
            <a:ext cx="566280" cy="566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46" name="Image 4" descr="assets/icons/layers_white.png"/>
          <p:cNvPicPr/>
          <p:nvPr/>
        </p:nvPicPr>
        <p:blipFill>
          <a:blip r:embed="rId5"/>
          <a:stretch/>
        </p:blipFill>
        <p:spPr>
          <a:xfrm>
            <a:off x="973800" y="5418000"/>
            <a:ext cx="282600" cy="28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Text 17"/>
          <p:cNvSpPr/>
          <p:nvPr/>
        </p:nvSpPr>
        <p:spPr>
          <a:xfrm>
            <a:off x="1618560" y="5139000"/>
            <a:ext cx="9685440" cy="84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resultado:  </a:t>
            </a:r>
            <a:r>
              <a:rPr b="0" lang="en-US" sz="14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lector hace scroll y el mapa se transforma vista a vista, sin cambiar de sección.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8" name="Text 18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Text 19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10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SECCIÓN 9 · EL CIERRE NARRATIVO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La ciencia se comparte con la comunidad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Text 2"/>
          <p:cNvSpPr/>
          <p:nvPr/>
        </p:nvSpPr>
        <p:spPr>
          <a:xfrm>
            <a:off x="567000" y="1481400"/>
            <a:ext cx="110570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El viaje no acaba con las fotos: compartir la investigación con quienes viven el riesgo cierra el arco.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53" name="Image 0" descr="assets/framed/s11_present.png"/>
          <p:cNvPicPr/>
          <p:nvPr/>
        </p:nvPicPr>
        <p:blipFill>
          <a:blip r:embed="rId1"/>
          <a:stretch/>
        </p:blipFill>
        <p:spPr>
          <a:xfrm>
            <a:off x="567000" y="2011680"/>
            <a:ext cx="5174640" cy="3108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4" name="Image 1" descr="assets/framed/s11_exhibit.png"/>
          <p:cNvPicPr/>
          <p:nvPr/>
        </p:nvPicPr>
        <p:blipFill>
          <a:blip r:embed="rId2"/>
          <a:stretch/>
        </p:blipFill>
        <p:spPr>
          <a:xfrm>
            <a:off x="6449400" y="2011680"/>
            <a:ext cx="5174640" cy="310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Shape 3"/>
          <p:cNvSpPr/>
          <p:nvPr/>
        </p:nvSpPr>
        <p:spPr>
          <a:xfrm>
            <a:off x="603360" y="5266800"/>
            <a:ext cx="401760" cy="4017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56" name="Image 2" descr="assets/icons/users_white.png"/>
          <p:cNvPicPr/>
          <p:nvPr/>
        </p:nvPicPr>
        <p:blipFill>
          <a:blip r:embed="rId3"/>
          <a:stretch/>
        </p:blipFill>
        <p:spPr>
          <a:xfrm>
            <a:off x="704160" y="5367600"/>
            <a:ext cx="200520" cy="200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7" name="Text 4"/>
          <p:cNvSpPr/>
          <p:nvPr/>
        </p:nvSpPr>
        <p:spPr>
          <a:xfrm>
            <a:off x="1115640" y="5266800"/>
            <a:ext cx="46260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Presentación en la Universidad de San Carlos · Quetzaltenango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8" name="Shape 5"/>
          <p:cNvSpPr/>
          <p:nvPr/>
        </p:nvSpPr>
        <p:spPr>
          <a:xfrm>
            <a:off x="6485760" y="5266800"/>
            <a:ext cx="401760" cy="4017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59" name="Image 3" descr="assets/icons/images_white.png"/>
          <p:cNvPicPr/>
          <p:nvPr/>
        </p:nvPicPr>
        <p:blipFill>
          <a:blip r:embed="rId4"/>
          <a:stretch/>
        </p:blipFill>
        <p:spPr>
          <a:xfrm>
            <a:off x="6586560" y="5367600"/>
            <a:ext cx="200520" cy="200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0" name="Text 6"/>
          <p:cNvSpPr/>
          <p:nvPr/>
        </p:nvSpPr>
        <p:spPr>
          <a:xfrm>
            <a:off x="6998040" y="5266800"/>
            <a:ext cx="46260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Inauguración de la exposición fotográfica en la comunidad local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Text 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Text 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11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OBJETIVOS TÉCNICOS DE LA SESIÓN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Qué practicarás al construirla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Shape 2"/>
          <p:cNvSpPr/>
          <p:nvPr/>
        </p:nvSpPr>
        <p:spPr>
          <a:xfrm>
            <a:off x="612720" y="1901880"/>
            <a:ext cx="676080" cy="676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6" name="Image 0" descr="assets/icons/house_white.png"/>
          <p:cNvPicPr/>
          <p:nvPr/>
        </p:nvPicPr>
        <p:blipFill>
          <a:blip r:embed="rId1"/>
          <a:stretch/>
        </p:blipFill>
        <p:spPr>
          <a:xfrm>
            <a:off x="781920" y="207108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7" name="Text 3"/>
          <p:cNvSpPr/>
          <p:nvPr/>
        </p:nvSpPr>
        <p:spPr>
          <a:xfrm>
            <a:off x="1435680" y="189288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Cover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8" name="Text 4"/>
          <p:cNvSpPr/>
          <p:nvPr/>
        </p:nvSpPr>
        <p:spPr>
          <a:xfrm>
            <a:off x="1435680" y="225864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Elegir disposición de portada y media de fondo.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9" name="Shape 5"/>
          <p:cNvSpPr/>
          <p:nvPr/>
        </p:nvSpPr>
        <p:spPr>
          <a:xfrm>
            <a:off x="612360" y="273384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0" name="Shape 6"/>
          <p:cNvSpPr/>
          <p:nvPr/>
        </p:nvSpPr>
        <p:spPr>
          <a:xfrm>
            <a:off x="6217920" y="1901880"/>
            <a:ext cx="676080" cy="676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71" name="Image 1" descr="assets/icons/alignLeft_white.png"/>
          <p:cNvPicPr/>
          <p:nvPr/>
        </p:nvPicPr>
        <p:blipFill>
          <a:blip r:embed="rId2"/>
          <a:stretch/>
        </p:blipFill>
        <p:spPr>
          <a:xfrm>
            <a:off x="6387120" y="207108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2" name="Text 7"/>
          <p:cNvSpPr/>
          <p:nvPr/>
        </p:nvSpPr>
        <p:spPr>
          <a:xfrm>
            <a:off x="7040880" y="189288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Texto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3" name="Text 8"/>
          <p:cNvSpPr/>
          <p:nvPr/>
        </p:nvSpPr>
        <p:spPr>
          <a:xfrm>
            <a:off x="7040880" y="225864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Headings, párrafos, citas y pies de foto.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4" name="Shape 9"/>
          <p:cNvSpPr/>
          <p:nvPr/>
        </p:nvSpPr>
        <p:spPr>
          <a:xfrm>
            <a:off x="6217920" y="273384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5" name="Shape 10"/>
          <p:cNvSpPr/>
          <p:nvPr/>
        </p:nvSpPr>
        <p:spPr>
          <a:xfrm>
            <a:off x="612720" y="2889360"/>
            <a:ext cx="676080" cy="676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76" name="Image 2" descr="assets/icons/locationDot_white.png"/>
          <p:cNvPicPr/>
          <p:nvPr/>
        </p:nvPicPr>
        <p:blipFill>
          <a:blip r:embed="rId3"/>
          <a:stretch/>
        </p:blipFill>
        <p:spPr>
          <a:xfrm>
            <a:off x="781920" y="305856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" name="Text 11"/>
          <p:cNvSpPr/>
          <p:nvPr/>
        </p:nvSpPr>
        <p:spPr>
          <a:xfrm>
            <a:off x="1435680" y="288036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Express map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8" name="Text 12"/>
          <p:cNvSpPr/>
          <p:nvPr/>
        </p:nvSpPr>
        <p:spPr>
          <a:xfrm>
            <a:off x="1435680" y="324612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Crear y estilizar un mapa de localización.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Shape 13"/>
          <p:cNvSpPr/>
          <p:nvPr/>
        </p:nvSpPr>
        <p:spPr>
          <a:xfrm>
            <a:off x="612360" y="372132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0" name="Shape 14"/>
          <p:cNvSpPr/>
          <p:nvPr/>
        </p:nvSpPr>
        <p:spPr>
          <a:xfrm>
            <a:off x="6217920" y="2889360"/>
            <a:ext cx="676080" cy="676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1" name="Image 3" descr="assets/icons/mapLoc_white.png"/>
          <p:cNvPicPr/>
          <p:nvPr/>
        </p:nvPicPr>
        <p:blipFill>
          <a:blip r:embed="rId4"/>
          <a:stretch/>
        </p:blipFill>
        <p:spPr>
          <a:xfrm>
            <a:off x="6387120" y="305856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2" name="Text 15"/>
          <p:cNvSpPr/>
          <p:nvPr/>
        </p:nvSpPr>
        <p:spPr>
          <a:xfrm>
            <a:off x="7040880" y="288036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Mapa coreografiado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3" name="Text 16"/>
          <p:cNvSpPr/>
          <p:nvPr/>
        </p:nvSpPr>
        <p:spPr>
          <a:xfrm>
            <a:off x="7040880" y="324612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Una vista distinta del mismo WebMap por diapositiva.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4" name="Shape 17"/>
          <p:cNvSpPr/>
          <p:nvPr/>
        </p:nvSpPr>
        <p:spPr>
          <a:xfrm>
            <a:off x="6217920" y="372132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5" name="Shape 18"/>
          <p:cNvSpPr/>
          <p:nvPr/>
        </p:nvSpPr>
        <p:spPr>
          <a:xfrm>
            <a:off x="612720" y="3877200"/>
            <a:ext cx="676080" cy="676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6" name="Image 4" descr="assets/icons/layers_white.png"/>
          <p:cNvPicPr/>
          <p:nvPr/>
        </p:nvPicPr>
        <p:blipFill>
          <a:blip r:embed="rId5"/>
          <a:stretch/>
        </p:blipFill>
        <p:spPr>
          <a:xfrm>
            <a:off x="781920" y="404640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7" name="Text 19"/>
          <p:cNvSpPr/>
          <p:nvPr/>
        </p:nvSpPr>
        <p:spPr>
          <a:xfrm>
            <a:off x="1435680" y="386784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Sidecar (docked)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8" name="Text 20"/>
          <p:cNvSpPr/>
          <p:nvPr/>
        </p:nvSpPr>
        <p:spPr>
          <a:xfrm>
            <a:off x="1435680" y="423360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Duplicar diapositivas y sincronizar texto + mapa.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9" name="Shape 21"/>
          <p:cNvSpPr/>
          <p:nvPr/>
        </p:nvSpPr>
        <p:spPr>
          <a:xfrm>
            <a:off x="612360" y="470916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0" name="Shape 22"/>
          <p:cNvSpPr/>
          <p:nvPr/>
        </p:nvSpPr>
        <p:spPr>
          <a:xfrm>
            <a:off x="6217920" y="3877200"/>
            <a:ext cx="676080" cy="676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91" name="Image 5" descr="assets/icons/images_white.png"/>
          <p:cNvPicPr/>
          <p:nvPr/>
        </p:nvPicPr>
        <p:blipFill>
          <a:blip r:embed="rId6"/>
          <a:stretch/>
        </p:blipFill>
        <p:spPr>
          <a:xfrm>
            <a:off x="6387120" y="404640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Text 23"/>
          <p:cNvSpPr/>
          <p:nvPr/>
        </p:nvSpPr>
        <p:spPr>
          <a:xfrm>
            <a:off x="7040880" y="386784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Galería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3" name="Text 24"/>
          <p:cNvSpPr/>
          <p:nvPr/>
        </p:nvSpPr>
        <p:spPr>
          <a:xfrm>
            <a:off x="7040880" y="423360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Componer rejillas de fotos con sus pies.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4" name="Shape 25"/>
          <p:cNvSpPr/>
          <p:nvPr/>
        </p:nvSpPr>
        <p:spPr>
          <a:xfrm>
            <a:off x="6217920" y="4709160"/>
            <a:ext cx="539496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5" name="Shape 26"/>
          <p:cNvSpPr/>
          <p:nvPr/>
        </p:nvSpPr>
        <p:spPr>
          <a:xfrm>
            <a:off x="612720" y="4864680"/>
            <a:ext cx="676080" cy="676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96" name="Image 6" descr="assets/icons/film_white.png"/>
          <p:cNvPicPr/>
          <p:nvPr/>
        </p:nvPicPr>
        <p:blipFill>
          <a:blip r:embed="rId7"/>
          <a:stretch/>
        </p:blipFill>
        <p:spPr>
          <a:xfrm>
            <a:off x="781920" y="503388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" name="Text 27"/>
          <p:cNvSpPr/>
          <p:nvPr/>
        </p:nvSpPr>
        <p:spPr>
          <a:xfrm>
            <a:off x="1435680" y="485532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Vídeo y Botón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 28"/>
          <p:cNvSpPr/>
          <p:nvPr/>
        </p:nvSpPr>
        <p:spPr>
          <a:xfrm>
            <a:off x="1435680" y="522108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Insertar media externa y llamada a la acción.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9" name="Shape 29"/>
          <p:cNvSpPr/>
          <p:nvPr/>
        </p:nvSpPr>
        <p:spPr>
          <a:xfrm>
            <a:off x="6217920" y="4864680"/>
            <a:ext cx="676080" cy="676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0" name="Image 7" descr="assets/icons/palette_white.png"/>
          <p:cNvPicPr/>
          <p:nvPr/>
        </p:nvPicPr>
        <p:blipFill>
          <a:blip r:embed="rId8"/>
          <a:stretch/>
        </p:blipFill>
        <p:spPr>
          <a:xfrm>
            <a:off x="6387120" y="503388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1" name="Text 30"/>
          <p:cNvSpPr/>
          <p:nvPr/>
        </p:nvSpPr>
        <p:spPr>
          <a:xfrm>
            <a:off x="7040880" y="4855320"/>
            <a:ext cx="4479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Diseño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2" name="Text 31"/>
          <p:cNvSpPr/>
          <p:nvPr/>
        </p:nvSpPr>
        <p:spPr>
          <a:xfrm>
            <a:off x="7040880" y="5221080"/>
            <a:ext cx="45255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Aplicar tema y revisar en móvil antes de publicar.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3" name="Text 3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4" name="Text 3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12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MANOS A LA OBRA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Flujo de trabajo de la sesión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7" name="Shape 2"/>
          <p:cNvSpPr/>
          <p:nvPr/>
        </p:nvSpPr>
        <p:spPr>
          <a:xfrm>
            <a:off x="1563480" y="3108960"/>
            <a:ext cx="9064440" cy="360"/>
          </a:xfrm>
          <a:prstGeom prst="line">
            <a:avLst/>
          </a:prstGeom>
          <a:ln w="31750">
            <a:solidFill>
              <a:srgbClr val="d5ded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8" name="Shape 3"/>
          <p:cNvSpPr/>
          <p:nvPr/>
        </p:nvSpPr>
        <p:spPr>
          <a:xfrm>
            <a:off x="1207080" y="2752200"/>
            <a:ext cx="712440" cy="7124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9" name="Text 4"/>
          <p:cNvSpPr/>
          <p:nvPr/>
        </p:nvSpPr>
        <p:spPr>
          <a:xfrm>
            <a:off x="1207080" y="2752200"/>
            <a:ext cx="71244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7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0" name="Text 5"/>
          <p:cNvSpPr/>
          <p:nvPr/>
        </p:nvSpPr>
        <p:spPr>
          <a:xfrm>
            <a:off x="567000" y="3657600"/>
            <a:ext cx="199260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Descarga los materiales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1" name="Text 6"/>
          <p:cNvSpPr/>
          <p:nvPr/>
        </p:nvSpPr>
        <p:spPr>
          <a:xfrm>
            <a:off x="567000" y="4316040"/>
            <a:ext cx="199260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Texto y carpeta de imágenes del tutorial (learn.arcgis.com).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2" name="Shape 7"/>
          <p:cNvSpPr/>
          <p:nvPr/>
        </p:nvSpPr>
        <p:spPr>
          <a:xfrm>
            <a:off x="3473280" y="2752200"/>
            <a:ext cx="712440" cy="7124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3" name="Text 8"/>
          <p:cNvSpPr/>
          <p:nvPr/>
        </p:nvSpPr>
        <p:spPr>
          <a:xfrm>
            <a:off x="3473280" y="2752200"/>
            <a:ext cx="71244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7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4" name="Text 9"/>
          <p:cNvSpPr/>
          <p:nvPr/>
        </p:nvSpPr>
        <p:spPr>
          <a:xfrm>
            <a:off x="2833200" y="3657600"/>
            <a:ext cx="199260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Crea la Story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5" name="Text 10"/>
          <p:cNvSpPr/>
          <p:nvPr/>
        </p:nvSpPr>
        <p:spPr>
          <a:xfrm>
            <a:off x="2833200" y="4316040"/>
            <a:ext cx="199260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storymaps.arcgis.com → New story → portada con VolcanoPanorama.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6" name="Shape 11"/>
          <p:cNvSpPr/>
          <p:nvPr/>
        </p:nvSpPr>
        <p:spPr>
          <a:xfrm>
            <a:off x="5739120" y="2752200"/>
            <a:ext cx="712440" cy="7124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7" name="Text 12"/>
          <p:cNvSpPr/>
          <p:nvPr/>
        </p:nvSpPr>
        <p:spPr>
          <a:xfrm>
            <a:off x="5739120" y="2752200"/>
            <a:ext cx="71244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7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Text 13"/>
          <p:cNvSpPr/>
          <p:nvPr/>
        </p:nvSpPr>
        <p:spPr>
          <a:xfrm>
            <a:off x="5099040" y="3657600"/>
            <a:ext cx="199260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Sigue el esquema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Text 14"/>
          <p:cNvSpPr/>
          <p:nvPr/>
        </p:nvSpPr>
        <p:spPr>
          <a:xfrm>
            <a:off x="5099040" y="4316040"/>
            <a:ext cx="199260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Secciones 1–9 en orden; copia el texto del documento, no lo redactes.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0" name="Shape 15"/>
          <p:cNvSpPr/>
          <p:nvPr/>
        </p:nvSpPr>
        <p:spPr>
          <a:xfrm>
            <a:off x="8005320" y="2752200"/>
            <a:ext cx="712440" cy="7124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1" name="Text 16"/>
          <p:cNvSpPr/>
          <p:nvPr/>
        </p:nvSpPr>
        <p:spPr>
          <a:xfrm>
            <a:off x="8005320" y="2752200"/>
            <a:ext cx="71244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</a:t>
            </a:r>
            <a:endParaRPr b="0" lang="es-ES" sz="17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2" name="Text 17"/>
          <p:cNvSpPr/>
          <p:nvPr/>
        </p:nvSpPr>
        <p:spPr>
          <a:xfrm>
            <a:off x="7365240" y="3657600"/>
            <a:ext cx="199260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Construye el sidecar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3" name="Text 18"/>
          <p:cNvSpPr/>
          <p:nvPr/>
        </p:nvSpPr>
        <p:spPr>
          <a:xfrm>
            <a:off x="7365240" y="4316040"/>
            <a:ext cx="199260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parte más técnica: 4 diapositivas con el mapa coreografiado.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4" name="Shape 19"/>
          <p:cNvSpPr/>
          <p:nvPr/>
        </p:nvSpPr>
        <p:spPr>
          <a:xfrm>
            <a:off x="10271520" y="2752200"/>
            <a:ext cx="712440" cy="7124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5" name="Text 20"/>
          <p:cNvSpPr/>
          <p:nvPr/>
        </p:nvSpPr>
        <p:spPr>
          <a:xfrm>
            <a:off x="10271520" y="2752200"/>
            <a:ext cx="712440" cy="71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5</a:t>
            </a:r>
            <a:endParaRPr b="0" lang="es-ES" sz="17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6" name="Text 21"/>
          <p:cNvSpPr/>
          <p:nvPr/>
        </p:nvSpPr>
        <p:spPr>
          <a:xfrm>
            <a:off x="9631440" y="3657600"/>
            <a:ext cx="199260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Revisa y publica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7" name="Text 22"/>
          <p:cNvSpPr/>
          <p:nvPr/>
        </p:nvSpPr>
        <p:spPr>
          <a:xfrm>
            <a:off x="9631440" y="4316040"/>
            <a:ext cx="199260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Vista previa en móvil, tema, créditos… y Publish.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8" name="Text 23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9" name="Text 24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13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ENLACES DE LA SESIÓN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1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Recursos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2" name="Shape 2"/>
          <p:cNvSpPr/>
          <p:nvPr/>
        </p:nvSpPr>
        <p:spPr>
          <a:xfrm>
            <a:off x="567000" y="1828800"/>
            <a:ext cx="546732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3" name="Shape 3"/>
          <p:cNvSpPr/>
          <p:nvPr/>
        </p:nvSpPr>
        <p:spPr>
          <a:xfrm>
            <a:off x="813960" y="205740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4" name="Image 0" descr="assets/icons/bookOpen_white.png"/>
          <p:cNvPicPr/>
          <p:nvPr/>
        </p:nvPicPr>
        <p:blipFill>
          <a:blip r:embed="rId1"/>
          <a:stretch/>
        </p:blipFill>
        <p:spPr>
          <a:xfrm>
            <a:off x="973800" y="221760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Text 4"/>
          <p:cNvSpPr/>
          <p:nvPr/>
        </p:nvSpPr>
        <p:spPr>
          <a:xfrm>
            <a:off x="1591200" y="2084760"/>
            <a:ext cx="423288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Tutorial oficial (ES)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6" name="Text 5"/>
          <p:cNvSpPr/>
          <p:nvPr/>
        </p:nvSpPr>
        <p:spPr>
          <a:xfrm>
            <a:off x="951120" y="2761560"/>
            <a:ext cx="473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learn.arcgis.com/es/projects/get-started-with-arcgis-storymaps/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7" name="Text 6"/>
          <p:cNvSpPr/>
          <p:nvPr/>
        </p:nvSpPr>
        <p:spPr>
          <a:xfrm>
            <a:off x="951120" y="3127320"/>
            <a:ext cx="473580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0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Texto, imágenes y pasos detallados del caso.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8" name="Shape 7"/>
          <p:cNvSpPr/>
          <p:nvPr/>
        </p:nvSpPr>
        <p:spPr>
          <a:xfrm>
            <a:off x="6156720" y="1828800"/>
            <a:ext cx="546732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9" name="Shape 8"/>
          <p:cNvSpPr/>
          <p:nvPr/>
        </p:nvSpPr>
        <p:spPr>
          <a:xfrm>
            <a:off x="6403680" y="2057400"/>
            <a:ext cx="639360" cy="639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40" name="Image 1" descr="assets/icons/fileLines_white.png"/>
          <p:cNvPicPr/>
          <p:nvPr/>
        </p:nvPicPr>
        <p:blipFill>
          <a:blip r:embed="rId2"/>
          <a:stretch/>
        </p:blipFill>
        <p:spPr>
          <a:xfrm>
            <a:off x="6563520" y="221760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1" name="Text 9"/>
          <p:cNvSpPr/>
          <p:nvPr/>
        </p:nvSpPr>
        <p:spPr>
          <a:xfrm>
            <a:off x="7180920" y="2084760"/>
            <a:ext cx="423288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Blog: planificar y esquematizar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2" name="Text 10"/>
          <p:cNvSpPr/>
          <p:nvPr/>
        </p:nvSpPr>
        <p:spPr>
          <a:xfrm>
            <a:off x="6540840" y="2761560"/>
            <a:ext cx="473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esri.com/arcgis-blog → Planning and outlining your story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3" name="Text 11"/>
          <p:cNvSpPr/>
          <p:nvPr/>
        </p:nvSpPr>
        <p:spPr>
          <a:xfrm>
            <a:off x="6540840" y="3127320"/>
            <a:ext cx="473580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0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La metodología de los 4 pasos que hemos aplicado.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4" name="Shape 12"/>
          <p:cNvSpPr/>
          <p:nvPr/>
        </p:nvSpPr>
        <p:spPr>
          <a:xfrm>
            <a:off x="567000" y="3822120"/>
            <a:ext cx="546732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5" name="Shape 13"/>
          <p:cNvSpPr/>
          <p:nvPr/>
        </p:nvSpPr>
        <p:spPr>
          <a:xfrm>
            <a:off x="813960" y="405072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46" name="Image 2" descr="assets/icons/penSquare_white.png"/>
          <p:cNvPicPr/>
          <p:nvPr/>
        </p:nvPicPr>
        <p:blipFill>
          <a:blip r:embed="rId3"/>
          <a:stretch/>
        </p:blipFill>
        <p:spPr>
          <a:xfrm>
            <a:off x="973800" y="421092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7" name="Text 14"/>
          <p:cNvSpPr/>
          <p:nvPr/>
        </p:nvSpPr>
        <p:spPr>
          <a:xfrm>
            <a:off x="1591200" y="4078080"/>
            <a:ext cx="423288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Editor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8" name="Text 15"/>
          <p:cNvSpPr/>
          <p:nvPr/>
        </p:nvSpPr>
        <p:spPr>
          <a:xfrm>
            <a:off x="951120" y="4754880"/>
            <a:ext cx="473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storymaps.arcgis.com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9" name="Text 16"/>
          <p:cNvSpPr/>
          <p:nvPr/>
        </p:nvSpPr>
        <p:spPr>
          <a:xfrm>
            <a:off x="951120" y="5120640"/>
            <a:ext cx="473580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0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Donde construiremos la historia.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0" name="Shape 17"/>
          <p:cNvSpPr/>
          <p:nvPr/>
        </p:nvSpPr>
        <p:spPr>
          <a:xfrm>
            <a:off x="6156720" y="3822120"/>
            <a:ext cx="546732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1" name="Shape 18"/>
          <p:cNvSpPr/>
          <p:nvPr/>
        </p:nvSpPr>
        <p:spPr>
          <a:xfrm>
            <a:off x="6403680" y="4050720"/>
            <a:ext cx="639360" cy="639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2" name="Image 3" descr="assets/icons/link_white.png"/>
          <p:cNvPicPr/>
          <p:nvPr/>
        </p:nvPicPr>
        <p:blipFill>
          <a:blip r:embed="rId4"/>
          <a:stretch/>
        </p:blipFill>
        <p:spPr>
          <a:xfrm>
            <a:off x="6563520" y="421092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3" name="Text 19"/>
          <p:cNvSpPr/>
          <p:nvPr/>
        </p:nvSpPr>
        <p:spPr>
          <a:xfrm>
            <a:off x="7180920" y="4078080"/>
            <a:ext cx="423288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 de referencia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4" name="Text 20"/>
          <p:cNvSpPr/>
          <p:nvPr/>
        </p:nvSpPr>
        <p:spPr>
          <a:xfrm>
            <a:off x="6540840" y="4754880"/>
            <a:ext cx="473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storymaps.arcgis.com/stories/8b38246909554e8286ac9db5ef06bcf2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5" name="Text 21"/>
          <p:cNvSpPr/>
          <p:nvPr/>
        </p:nvSpPr>
        <p:spPr>
          <a:xfrm>
            <a:off x="6540840" y="5120640"/>
            <a:ext cx="473580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0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La versión publicada y terminada del ejercicio.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6" name="Text 2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7" name="Text 2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14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 0"/>
          <p:cNvSpPr/>
          <p:nvPr/>
        </p:nvSpPr>
        <p:spPr>
          <a:xfrm>
            <a:off x="567000" y="1234440"/>
            <a:ext cx="73144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2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ESQUEMA LISTO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9" name="Text 1"/>
          <p:cNvSpPr/>
          <p:nvPr/>
        </p:nvSpPr>
        <p:spPr>
          <a:xfrm>
            <a:off x="567000" y="1828800"/>
            <a:ext cx="10057680" cy="82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Con la hoja de ruta clara,</a:t>
            </a:r>
            <a:endParaRPr b="0" lang="es-ES" sz="4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0" name="Text 2"/>
          <p:cNvSpPr/>
          <p:nvPr/>
        </p:nvSpPr>
        <p:spPr>
          <a:xfrm>
            <a:off x="567000" y="2633400"/>
            <a:ext cx="10057680" cy="82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2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abrimos el editor.</a:t>
            </a:r>
            <a:endParaRPr b="0" lang="es-ES" sz="4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1" name="Text 3"/>
          <p:cNvSpPr/>
          <p:nvPr/>
        </p:nvSpPr>
        <p:spPr>
          <a:xfrm>
            <a:off x="567000" y="3703320"/>
            <a:ext cx="10514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9 secciones   ·   20 imágenes   ·   4 mapas   ·   1 vídeo   ·   Todo inventariado y en orden.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2" name="Shape 4"/>
          <p:cNvSpPr/>
          <p:nvPr/>
        </p:nvSpPr>
        <p:spPr>
          <a:xfrm>
            <a:off x="567000" y="4617720"/>
            <a:ext cx="3345840" cy="511200"/>
          </a:xfrm>
          <a:prstGeom prst="roundRect">
            <a:avLst>
              <a:gd name="adj" fmla="val 50000"/>
            </a:avLst>
          </a:prstGeom>
          <a:solidFill>
            <a:srgbClr val="0b0e13">
              <a:alpha val="78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3" name="Shape 5"/>
          <p:cNvSpPr/>
          <p:nvPr/>
        </p:nvSpPr>
        <p:spPr>
          <a:xfrm>
            <a:off x="713160" y="4727520"/>
            <a:ext cx="291960" cy="29196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64" name="Image 0" descr="assets/icons/check_white.png"/>
          <p:cNvPicPr/>
          <p:nvPr/>
        </p:nvPicPr>
        <p:blipFill>
          <a:blip r:embed="rId2"/>
          <a:stretch/>
        </p:blipFill>
        <p:spPr>
          <a:xfrm>
            <a:off x="786240" y="4800600"/>
            <a:ext cx="145440" cy="14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5" name="Text 6"/>
          <p:cNvSpPr/>
          <p:nvPr/>
        </p:nvSpPr>
        <p:spPr>
          <a:xfrm>
            <a:off x="1078920" y="4617720"/>
            <a:ext cx="27792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Audiencia y mensajes definidos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6" name="Shape 7"/>
          <p:cNvSpPr/>
          <p:nvPr/>
        </p:nvSpPr>
        <p:spPr>
          <a:xfrm>
            <a:off x="4169520" y="4617720"/>
            <a:ext cx="2673000" cy="511200"/>
          </a:xfrm>
          <a:prstGeom prst="roundRect">
            <a:avLst>
              <a:gd name="adj" fmla="val 50000"/>
            </a:avLst>
          </a:prstGeom>
          <a:solidFill>
            <a:srgbClr val="0b0e13">
              <a:alpha val="78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7" name="Shape 8"/>
          <p:cNvSpPr/>
          <p:nvPr/>
        </p:nvSpPr>
        <p:spPr>
          <a:xfrm>
            <a:off x="4316040" y="4727520"/>
            <a:ext cx="291960" cy="29196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68" name="Image 1" descr="assets/icons/check_white.png"/>
          <p:cNvPicPr/>
          <p:nvPr/>
        </p:nvPicPr>
        <p:blipFill>
          <a:blip r:embed="rId3"/>
          <a:stretch/>
        </p:blipFill>
        <p:spPr>
          <a:xfrm>
            <a:off x="4389120" y="4800600"/>
            <a:ext cx="145440" cy="14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9" name="Text 9"/>
          <p:cNvSpPr/>
          <p:nvPr/>
        </p:nvSpPr>
        <p:spPr>
          <a:xfrm>
            <a:off x="4681800" y="4617720"/>
            <a:ext cx="21060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Contenido inventariado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0" name="Shape 10"/>
          <p:cNvSpPr/>
          <p:nvPr/>
        </p:nvSpPr>
        <p:spPr>
          <a:xfrm>
            <a:off x="7099560" y="4617720"/>
            <a:ext cx="2841120" cy="511200"/>
          </a:xfrm>
          <a:prstGeom prst="roundRect">
            <a:avLst>
              <a:gd name="adj" fmla="val 50000"/>
            </a:avLst>
          </a:prstGeom>
          <a:solidFill>
            <a:srgbClr val="0b0e13">
              <a:alpha val="78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1" name="Shape 11"/>
          <p:cNvSpPr/>
          <p:nvPr/>
        </p:nvSpPr>
        <p:spPr>
          <a:xfrm>
            <a:off x="7245720" y="4727520"/>
            <a:ext cx="291960" cy="29196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72" name="Image 2" descr="assets/icons/check_white.png"/>
          <p:cNvPicPr/>
          <p:nvPr/>
        </p:nvPicPr>
        <p:blipFill>
          <a:blip r:embed="rId4"/>
          <a:stretch/>
        </p:blipFill>
        <p:spPr>
          <a:xfrm>
            <a:off x="7318800" y="4800600"/>
            <a:ext cx="145440" cy="145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3" name="Text 12"/>
          <p:cNvSpPr/>
          <p:nvPr/>
        </p:nvSpPr>
        <p:spPr>
          <a:xfrm>
            <a:off x="7611480" y="4617720"/>
            <a:ext cx="227448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Esquema sección → bloque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 0"/>
          <p:cNvSpPr/>
          <p:nvPr/>
        </p:nvSpPr>
        <p:spPr>
          <a:xfrm>
            <a:off x="0" y="1920240"/>
            <a:ext cx="1219104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34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 LA SOMBRA DE UN VOLCÁN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5" name="Text 1"/>
          <p:cNvSpPr/>
          <p:nvPr/>
        </p:nvSpPr>
        <p:spPr>
          <a:xfrm>
            <a:off x="0" y="2395800"/>
            <a:ext cx="12191040" cy="1188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68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¡Gracias!</a:t>
            </a:r>
            <a:endParaRPr b="0" lang="es-ES" sz="6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6" name="Text 2"/>
          <p:cNvSpPr/>
          <p:nvPr/>
        </p:nvSpPr>
        <p:spPr>
          <a:xfrm>
            <a:off x="0" y="3611880"/>
            <a:ext cx="121910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500" strike="noStrike" u="none">
                <a:solidFill>
                  <a:srgbClr val="e2e7e4"/>
                </a:solidFill>
                <a:effectLst/>
                <a:uFillTx/>
                <a:latin typeface="Calibri"/>
                <a:ea typeface="Calibri"/>
              </a:rPr>
              <a:t>Del contenido al esquema · listos para abrir el editor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7" name="Shape 3"/>
          <p:cNvSpPr/>
          <p:nvPr/>
        </p:nvSpPr>
        <p:spPr>
          <a:xfrm>
            <a:off x="3878280" y="4434840"/>
            <a:ext cx="4434120" cy="67608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  <a:effectLst>
            <a:outerShdw algn="bl" blurRad="127080" dir="5400000" dist="3816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8" name="Shape 4"/>
          <p:cNvSpPr/>
          <p:nvPr/>
        </p:nvSpPr>
        <p:spPr>
          <a:xfrm>
            <a:off x="4152600" y="4590360"/>
            <a:ext cx="365040" cy="365040"/>
          </a:xfrm>
          <a:prstGeom prst="ellipse">
            <a:avLst/>
          </a:prstGeom>
          <a:solidFill>
            <a:srgbClr val="b8530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79" name="Image 0" descr="assets/icons/envelope_white.png"/>
          <p:cNvPicPr/>
          <p:nvPr/>
        </p:nvPicPr>
        <p:blipFill>
          <a:blip r:embed="rId2"/>
          <a:stretch/>
        </p:blipFill>
        <p:spPr>
          <a:xfrm>
            <a:off x="4244040" y="4681800"/>
            <a:ext cx="182160" cy="182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Text 5"/>
          <p:cNvSpPr/>
          <p:nvPr/>
        </p:nvSpPr>
        <p:spPr>
          <a:xfrm>
            <a:off x="4628160" y="4434840"/>
            <a:ext cx="3519720" cy="67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nuriamunozgonzalez@gmail.com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1" name="Text 6"/>
          <p:cNvSpPr/>
          <p:nvPr/>
        </p:nvSpPr>
        <p:spPr>
          <a:xfrm>
            <a:off x="0" y="5413320"/>
            <a:ext cx="1219104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pc="79" strike="noStrike" u="none">
                <a:solidFill>
                  <a:srgbClr val="c4cbc8"/>
                </a:solidFill>
                <a:effectLst/>
                <a:uFillTx/>
                <a:latin typeface="Calibri"/>
                <a:ea typeface="Calibri"/>
              </a:rPr>
              <a:t>Nuria Muñoz   ·   BTODigital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QUÉ VAMOS A CONSTRUIR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caso: una expedición científica real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7" name="Image 0" descr="assets/framed/s2_eruption.png"/>
          <p:cNvPicPr/>
          <p:nvPr/>
        </p:nvPicPr>
        <p:blipFill>
          <a:blip r:embed="rId1"/>
          <a:stretch/>
        </p:blipFill>
        <p:spPr>
          <a:xfrm>
            <a:off x="567000" y="1783080"/>
            <a:ext cx="4982760" cy="318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" name="Text 2"/>
          <p:cNvSpPr/>
          <p:nvPr/>
        </p:nvSpPr>
        <p:spPr>
          <a:xfrm>
            <a:off x="567000" y="5029200"/>
            <a:ext cx="498276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9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Erupción del Santiaguito · Quetzaltenango, Guatemala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3"/>
          <p:cNvSpPr/>
          <p:nvPr/>
        </p:nvSpPr>
        <p:spPr>
          <a:xfrm>
            <a:off x="5897880" y="1783080"/>
            <a:ext cx="5741640" cy="11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2000"/>
              </a:lnSpc>
              <a:tabLst>
                <a:tab algn="l" pos="0"/>
              </a:tabLst>
            </a:pPr>
            <a:r>
              <a:rPr b="0" lang="en-US" sz="14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vulcanóloga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Stephanie Grocke</a:t>
            </a:r>
            <a:r>
              <a:rPr b="0" lang="en-US" sz="14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 viaja a Quetzaltenango para instalar cámaras de fotogrametría sobre los domos de lava del Santiaguito y ensayar un método económico de predicción de erupciones.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Shape 4"/>
          <p:cNvSpPr/>
          <p:nvPr/>
        </p:nvSpPr>
        <p:spPr>
          <a:xfrm>
            <a:off x="5897880" y="3127320"/>
            <a:ext cx="2742480" cy="1233720"/>
          </a:xfrm>
          <a:prstGeom prst="roundRect">
            <a:avLst>
              <a:gd name="adj" fmla="val 7407"/>
            </a:avLst>
          </a:prstGeom>
          <a:solidFill>
            <a:srgbClr val="eff3f1"/>
          </a:solidFill>
          <a:ln w="0">
            <a:noFill/>
          </a:ln>
          <a:effectLst>
            <a:outerShdw algn="bl" blurRad="101520" dir="5400000" dist="38160" rotWithShape="0">
              <a:srgbClr val="8f9895">
                <a:alpha val="2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Text 5"/>
          <p:cNvSpPr/>
          <p:nvPr/>
        </p:nvSpPr>
        <p:spPr>
          <a:xfrm>
            <a:off x="6099120" y="3273480"/>
            <a:ext cx="237672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3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500 M</a:t>
            </a:r>
            <a:endParaRPr b="0" lang="es-ES" sz="3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Text 6"/>
          <p:cNvSpPr/>
          <p:nvPr/>
        </p:nvSpPr>
        <p:spPr>
          <a:xfrm>
            <a:off x="6099120" y="3822120"/>
            <a:ext cx="23767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personas amenazadas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Shape 7"/>
          <p:cNvSpPr/>
          <p:nvPr/>
        </p:nvSpPr>
        <p:spPr>
          <a:xfrm>
            <a:off x="8897040" y="3127320"/>
            <a:ext cx="2742480" cy="1233720"/>
          </a:xfrm>
          <a:prstGeom prst="roundRect">
            <a:avLst>
              <a:gd name="adj" fmla="val 7407"/>
            </a:avLst>
          </a:prstGeom>
          <a:solidFill>
            <a:srgbClr val="eff3f1"/>
          </a:solidFill>
          <a:ln w="0">
            <a:noFill/>
          </a:ln>
          <a:effectLst>
            <a:outerShdw algn="bl" blurRad="1290319920" dist="483869880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Text 8"/>
          <p:cNvSpPr/>
          <p:nvPr/>
        </p:nvSpPr>
        <p:spPr>
          <a:xfrm>
            <a:off x="9098280" y="3273480"/>
            <a:ext cx="237672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3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1902</a:t>
            </a:r>
            <a:endParaRPr b="0" lang="es-ES" sz="3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Text 9"/>
          <p:cNvSpPr/>
          <p:nvPr/>
        </p:nvSpPr>
        <p:spPr>
          <a:xfrm>
            <a:off x="9098280" y="3822120"/>
            <a:ext cx="23767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gran erupción del Santa María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Shape 10"/>
          <p:cNvSpPr/>
          <p:nvPr/>
        </p:nvSpPr>
        <p:spPr>
          <a:xfrm>
            <a:off x="5897880" y="4581000"/>
            <a:ext cx="2742480" cy="1233720"/>
          </a:xfrm>
          <a:prstGeom prst="roundRect">
            <a:avLst>
              <a:gd name="adj" fmla="val 740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Text 11"/>
          <p:cNvSpPr/>
          <p:nvPr/>
        </p:nvSpPr>
        <p:spPr>
          <a:xfrm>
            <a:off x="6099120" y="4727520"/>
            <a:ext cx="237672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3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1,9 M</a:t>
            </a:r>
            <a:endParaRPr b="0" lang="es-ES" sz="3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Text 12"/>
          <p:cNvSpPr/>
          <p:nvPr/>
        </p:nvSpPr>
        <p:spPr>
          <a:xfrm>
            <a:off x="6099120" y="5276160"/>
            <a:ext cx="23767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viven a menos de 10 km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Shape 13"/>
          <p:cNvSpPr/>
          <p:nvPr/>
        </p:nvSpPr>
        <p:spPr>
          <a:xfrm>
            <a:off x="8897040" y="4581000"/>
            <a:ext cx="2742480" cy="1233720"/>
          </a:xfrm>
          <a:prstGeom prst="roundRect">
            <a:avLst>
              <a:gd name="adj" fmla="val 740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Text 14"/>
          <p:cNvSpPr/>
          <p:nvPr/>
        </p:nvSpPr>
        <p:spPr>
          <a:xfrm>
            <a:off x="9098280" y="4727520"/>
            <a:ext cx="237672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3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20.000</a:t>
            </a:r>
            <a:endParaRPr b="0" lang="es-ES" sz="3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15"/>
          <p:cNvSpPr/>
          <p:nvPr/>
        </p:nvSpPr>
        <p:spPr>
          <a:xfrm>
            <a:off x="9098280" y="5276160"/>
            <a:ext cx="237672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fotografías recogidas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Text 16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Text 17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ANTES DE ABRIR EL EDITOR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Cuatro pasos de pre-producción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Text 2"/>
          <p:cNvSpPr/>
          <p:nvPr/>
        </p:nvSpPr>
        <p:spPr>
          <a:xfrm>
            <a:off x="567000" y="1481400"/>
            <a:ext cx="110570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Metodología del equipo de StoryMaps de Esri — blog “Planning and outlining your story”.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3"/>
          <p:cNvSpPr/>
          <p:nvPr/>
        </p:nvSpPr>
        <p:spPr>
          <a:xfrm>
            <a:off x="567000" y="1993320"/>
            <a:ext cx="539424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Shape 4"/>
          <p:cNvSpPr/>
          <p:nvPr/>
        </p:nvSpPr>
        <p:spPr>
          <a:xfrm>
            <a:off x="887040" y="2313360"/>
            <a:ext cx="785520" cy="7855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9" name="Image 0" descr="assets/icons/users_white.png"/>
          <p:cNvPicPr/>
          <p:nvPr/>
        </p:nvPicPr>
        <p:blipFill>
          <a:blip r:embed="rId1"/>
          <a:stretch/>
        </p:blipFill>
        <p:spPr>
          <a:xfrm>
            <a:off x="1083600" y="2509920"/>
            <a:ext cx="392400" cy="39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Text 5"/>
          <p:cNvSpPr/>
          <p:nvPr/>
        </p:nvSpPr>
        <p:spPr>
          <a:xfrm>
            <a:off x="1865520" y="2249280"/>
            <a:ext cx="3885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1   </a:t>
            </a:r>
            <a:r>
              <a:rPr b="1" lang="en-US" sz="16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Identifica a tu audiencia</a:t>
            </a:r>
            <a:endParaRPr b="0" lang="es-ES" sz="16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Text 6"/>
          <p:cNvSpPr/>
          <p:nvPr/>
        </p:nvSpPr>
        <p:spPr>
          <a:xfrm>
            <a:off x="1865520" y="2743200"/>
            <a:ext cx="391284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Para quién escribes condiciona el tono, el vocabulario y el nivel de detalle. Nunca es “todo el mundo”.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Shape 7"/>
          <p:cNvSpPr/>
          <p:nvPr/>
        </p:nvSpPr>
        <p:spPr>
          <a:xfrm>
            <a:off x="6245280" y="1993320"/>
            <a:ext cx="539424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Shape 8"/>
          <p:cNvSpPr/>
          <p:nvPr/>
        </p:nvSpPr>
        <p:spPr>
          <a:xfrm>
            <a:off x="6565320" y="2313360"/>
            <a:ext cx="785520" cy="7855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4" name="Image 1" descr="assets/icons/bullseye_white.png"/>
          <p:cNvPicPr/>
          <p:nvPr/>
        </p:nvPicPr>
        <p:blipFill>
          <a:blip r:embed="rId2"/>
          <a:stretch/>
        </p:blipFill>
        <p:spPr>
          <a:xfrm>
            <a:off x="6761880" y="2509920"/>
            <a:ext cx="392400" cy="39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" name="Text 9"/>
          <p:cNvSpPr/>
          <p:nvPr/>
        </p:nvSpPr>
        <p:spPr>
          <a:xfrm>
            <a:off x="7543800" y="2249280"/>
            <a:ext cx="3885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5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2   </a:t>
            </a:r>
            <a:r>
              <a:rPr b="1" lang="en-US" sz="16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Define los mensajes clave</a:t>
            </a:r>
            <a:endParaRPr b="0" lang="es-ES" sz="16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10"/>
          <p:cNvSpPr/>
          <p:nvPr/>
        </p:nvSpPr>
        <p:spPr>
          <a:xfrm>
            <a:off x="7543800" y="2743200"/>
            <a:ext cx="391284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Qué debe recordar el lector si solo retiene una o dos cosas. Máximo tres.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Shape 11"/>
          <p:cNvSpPr/>
          <p:nvPr/>
        </p:nvSpPr>
        <p:spPr>
          <a:xfrm>
            <a:off x="567000" y="3986640"/>
            <a:ext cx="539424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Shape 12"/>
          <p:cNvSpPr/>
          <p:nvPr/>
        </p:nvSpPr>
        <p:spPr>
          <a:xfrm>
            <a:off x="887040" y="4306680"/>
            <a:ext cx="785520" cy="7855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9" name="Image 2" descr="assets/icons/boxes_white.png"/>
          <p:cNvPicPr/>
          <p:nvPr/>
        </p:nvPicPr>
        <p:blipFill>
          <a:blip r:embed="rId3"/>
          <a:stretch/>
        </p:blipFill>
        <p:spPr>
          <a:xfrm>
            <a:off x="1083600" y="4503600"/>
            <a:ext cx="392400" cy="39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Text 13"/>
          <p:cNvSpPr/>
          <p:nvPr/>
        </p:nvSpPr>
        <p:spPr>
          <a:xfrm>
            <a:off x="1865520" y="4242960"/>
            <a:ext cx="3885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3   </a:t>
            </a:r>
            <a:r>
              <a:rPr b="1" lang="en-US" sz="16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Inventaría el contenido</a:t>
            </a:r>
            <a:endParaRPr b="0" lang="es-ES" sz="16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Text 14"/>
          <p:cNvSpPr/>
          <p:nvPr/>
        </p:nvSpPr>
        <p:spPr>
          <a:xfrm>
            <a:off x="1865520" y="4736520"/>
            <a:ext cx="391284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Lista lo que tienes y lo que falta: textos, fotos, mapas, vídeos y datos.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Shape 15"/>
          <p:cNvSpPr/>
          <p:nvPr/>
        </p:nvSpPr>
        <p:spPr>
          <a:xfrm>
            <a:off x="6245280" y="3986640"/>
            <a:ext cx="5394240" cy="1755000"/>
          </a:xfrm>
          <a:prstGeom prst="roundRect">
            <a:avLst>
              <a:gd name="adj" fmla="val 572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16"/>
          <p:cNvSpPr/>
          <p:nvPr/>
        </p:nvSpPr>
        <p:spPr>
          <a:xfrm>
            <a:off x="6565320" y="4306680"/>
            <a:ext cx="785520" cy="7855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4" name="Image 3" descr="assets/icons/diagram_white.png"/>
          <p:cNvPicPr/>
          <p:nvPr/>
        </p:nvPicPr>
        <p:blipFill>
          <a:blip r:embed="rId4"/>
          <a:stretch/>
        </p:blipFill>
        <p:spPr>
          <a:xfrm>
            <a:off x="6761880" y="4503600"/>
            <a:ext cx="392400" cy="39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Text 17"/>
          <p:cNvSpPr/>
          <p:nvPr/>
        </p:nvSpPr>
        <p:spPr>
          <a:xfrm>
            <a:off x="7543800" y="4242960"/>
            <a:ext cx="3885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5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4   </a:t>
            </a:r>
            <a:r>
              <a:rPr b="1" lang="en-US" sz="16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Redacta el esquema</a:t>
            </a:r>
            <a:endParaRPr b="0" lang="es-ES" sz="16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Text 18"/>
          <p:cNvSpPr/>
          <p:nvPr/>
        </p:nvSpPr>
        <p:spPr>
          <a:xfrm>
            <a:off x="7543800" y="4736520"/>
            <a:ext cx="391284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hoja de ruta: lista, storyboard, diapositivas o tarjetas. Prueba varios órdenes.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19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Text 20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3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PASOS 1 Y 2 · APLICADOS AL CASO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Audiencia y mensajes clave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Shape 2"/>
          <p:cNvSpPr/>
          <p:nvPr/>
        </p:nvSpPr>
        <p:spPr>
          <a:xfrm>
            <a:off x="567000" y="1783080"/>
            <a:ext cx="5439960" cy="4159800"/>
          </a:xfrm>
          <a:prstGeom prst="roundRect">
            <a:avLst>
              <a:gd name="adj" fmla="val 2637"/>
            </a:avLst>
          </a:prstGeom>
          <a:solidFill>
            <a:srgbClr val="e6f1ed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Shape 3"/>
          <p:cNvSpPr/>
          <p:nvPr/>
        </p:nvSpPr>
        <p:spPr>
          <a:xfrm>
            <a:off x="813960" y="201168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3" name="Image 0" descr="assets/icons/users_white.png"/>
          <p:cNvPicPr/>
          <p:nvPr/>
        </p:nvPicPr>
        <p:blipFill>
          <a:blip r:embed="rId1"/>
          <a:stretch/>
        </p:blipFill>
        <p:spPr>
          <a:xfrm>
            <a:off x="973800" y="217188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Text 4"/>
          <p:cNvSpPr/>
          <p:nvPr/>
        </p:nvSpPr>
        <p:spPr>
          <a:xfrm>
            <a:off x="1591200" y="2112120"/>
            <a:ext cx="425124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AUDIENCIA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Text 5"/>
          <p:cNvSpPr/>
          <p:nvPr/>
        </p:nvSpPr>
        <p:spPr>
          <a:xfrm>
            <a:off x="1024200" y="2697480"/>
            <a:ext cx="46170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Público general curioso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Text 6"/>
          <p:cNvSpPr/>
          <p:nvPr/>
        </p:nvSpPr>
        <p:spPr>
          <a:xfrm>
            <a:off x="1069920" y="3246120"/>
            <a:ext cx="4525560" cy="246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03040" indent="-203040" defTabSz="914400">
              <a:lnSpc>
                <a:spcPct val="105000"/>
              </a:lnSpc>
              <a:spcAft>
                <a:spcPts val="901"/>
              </a:spcAft>
              <a:buClr>
                <a:srgbClr val="3c444b"/>
              </a:buClr>
              <a:buFont typeface="Symbol" charset="2"/>
              <a:buChar char=""/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Interesado en ciencia y naturaleza, sin formación en vulcanología.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03040" indent="-203040" defTabSz="914400">
              <a:lnSpc>
                <a:spcPct val="105000"/>
              </a:lnSpc>
              <a:spcAft>
                <a:spcPts val="901"/>
              </a:spcAft>
              <a:buClr>
                <a:srgbClr val="3c444b"/>
              </a:buClr>
              <a:buFont typeface="Symbol" charset="2"/>
              <a:buChar char=""/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Lenguaje claro, sin jerga técnica.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03040" indent="-203040" defTabSz="914400">
              <a:lnSpc>
                <a:spcPct val="105000"/>
              </a:lnSpc>
              <a:spcAft>
                <a:spcPts val="901"/>
              </a:spcAft>
              <a:buClr>
                <a:srgbClr val="3c444b"/>
              </a:buClr>
              <a:buFont typeface="Symbol" charset="2"/>
              <a:buChar char=""/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Conecta a través de la narradora en primera persona.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03040" indent="-203040" defTabSz="914400">
              <a:lnSpc>
                <a:spcPct val="105000"/>
              </a:lnSpc>
              <a:spcAft>
                <a:spcPts val="901"/>
              </a:spcAft>
              <a:buClr>
                <a:srgbClr val="3c444b"/>
              </a:buClr>
              <a:buFont typeface="Symbol" charset="2"/>
              <a:buChar char=""/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Tono de aventura: la expedición como hilo conductor.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Shape 7"/>
          <p:cNvSpPr/>
          <p:nvPr/>
        </p:nvSpPr>
        <p:spPr>
          <a:xfrm>
            <a:off x="6172200" y="1783080"/>
            <a:ext cx="5439960" cy="4159800"/>
          </a:xfrm>
          <a:prstGeom prst="roundRect">
            <a:avLst>
              <a:gd name="adj" fmla="val 2637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8" name="Shape 8"/>
          <p:cNvSpPr/>
          <p:nvPr/>
        </p:nvSpPr>
        <p:spPr>
          <a:xfrm>
            <a:off x="6419160" y="2011680"/>
            <a:ext cx="639360" cy="639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9" name="Image 1" descr="assets/icons/bullseye_white.png"/>
          <p:cNvPicPr/>
          <p:nvPr/>
        </p:nvPicPr>
        <p:blipFill>
          <a:blip r:embed="rId2"/>
          <a:stretch/>
        </p:blipFill>
        <p:spPr>
          <a:xfrm>
            <a:off x="6579000" y="217188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" name="Text 9"/>
          <p:cNvSpPr/>
          <p:nvPr/>
        </p:nvSpPr>
        <p:spPr>
          <a:xfrm>
            <a:off x="7196400" y="2094120"/>
            <a:ext cx="4251240" cy="3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MENSAJES CLAVE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10"/>
          <p:cNvSpPr/>
          <p:nvPr/>
        </p:nvSpPr>
        <p:spPr>
          <a:xfrm>
            <a:off x="7196400" y="2386440"/>
            <a:ext cx="42512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máximo 3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Shape 11"/>
          <p:cNvSpPr/>
          <p:nvPr/>
        </p:nvSpPr>
        <p:spPr>
          <a:xfrm>
            <a:off x="6519600" y="317304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3" name="Text 12"/>
          <p:cNvSpPr/>
          <p:nvPr/>
        </p:nvSpPr>
        <p:spPr>
          <a:xfrm>
            <a:off x="6519600" y="3173040"/>
            <a:ext cx="5112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13"/>
          <p:cNvSpPr/>
          <p:nvPr/>
        </p:nvSpPr>
        <p:spPr>
          <a:xfrm>
            <a:off x="7251120" y="2990160"/>
            <a:ext cx="4022640" cy="87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aeeec"/>
                </a:solidFill>
                <a:effectLst/>
                <a:uFillTx/>
                <a:latin typeface="Calibri"/>
                <a:ea typeface="Calibri"/>
              </a:rPr>
              <a:t>Millones de personas conviven con volcanes activos.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Shape 14"/>
          <p:cNvSpPr/>
          <p:nvPr/>
        </p:nvSpPr>
        <p:spPr>
          <a:xfrm>
            <a:off x="6519600" y="412380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Text 15"/>
          <p:cNvSpPr/>
          <p:nvPr/>
        </p:nvSpPr>
        <p:spPr>
          <a:xfrm>
            <a:off x="6519600" y="4123800"/>
            <a:ext cx="5112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Text 16"/>
          <p:cNvSpPr/>
          <p:nvPr/>
        </p:nvSpPr>
        <p:spPr>
          <a:xfrm>
            <a:off x="7251120" y="3940920"/>
            <a:ext cx="4022640" cy="87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aeeec"/>
                </a:solidFill>
                <a:effectLst/>
                <a:uFillTx/>
                <a:latin typeface="Calibri"/>
                <a:ea typeface="Calibri"/>
              </a:rPr>
              <a:t>La fotogrametría con cámaras remotas es económica y fiable.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Shape 17"/>
          <p:cNvSpPr/>
          <p:nvPr/>
        </p:nvSpPr>
        <p:spPr>
          <a:xfrm>
            <a:off x="6519600" y="507492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Text 18"/>
          <p:cNvSpPr/>
          <p:nvPr/>
        </p:nvSpPr>
        <p:spPr>
          <a:xfrm>
            <a:off x="6519600" y="5074920"/>
            <a:ext cx="5112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19"/>
          <p:cNvSpPr/>
          <p:nvPr/>
        </p:nvSpPr>
        <p:spPr>
          <a:xfrm>
            <a:off x="7251120" y="4892040"/>
            <a:ext cx="4022640" cy="87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aeeec"/>
                </a:solidFill>
                <a:effectLst/>
                <a:uFillTx/>
                <a:latin typeface="Calibri"/>
                <a:ea typeface="Calibri"/>
              </a:rPr>
              <a:t>La ciencia se completa al compartirla con las comunidades.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 20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Text 21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4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PASO 3 · APLICADO AL CASO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Inventario de contenido disponible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Text 2"/>
          <p:cNvSpPr/>
          <p:nvPr/>
        </p:nvSpPr>
        <p:spPr>
          <a:xfrm>
            <a:off x="567000" y="1481400"/>
            <a:ext cx="110570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Todo el material del tutorial está descargado y listo: texto + carpeta de medios.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Shape 3"/>
          <p:cNvSpPr/>
          <p:nvPr/>
        </p:nvSpPr>
        <p:spPr>
          <a:xfrm>
            <a:off x="567000" y="1993320"/>
            <a:ext cx="3656880" cy="1297800"/>
          </a:xfrm>
          <a:prstGeom prst="roundRect">
            <a:avLst>
              <a:gd name="adj" fmla="val 704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Shape 4"/>
          <p:cNvSpPr/>
          <p:nvPr/>
        </p:nvSpPr>
        <p:spPr>
          <a:xfrm>
            <a:off x="795600" y="2176200"/>
            <a:ext cx="547920" cy="547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8" name="Image 0" descr="assets/icons/fileLines_white.png"/>
          <p:cNvPicPr/>
          <p:nvPr/>
        </p:nvPicPr>
        <p:blipFill>
          <a:blip r:embed="rId1"/>
          <a:stretch/>
        </p:blipFill>
        <p:spPr>
          <a:xfrm>
            <a:off x="932760" y="2313360"/>
            <a:ext cx="273600" cy="273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" name="Text 5"/>
          <p:cNvSpPr/>
          <p:nvPr/>
        </p:nvSpPr>
        <p:spPr>
          <a:xfrm>
            <a:off x="1435680" y="2194560"/>
            <a:ext cx="25596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pc="11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TEXTO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Text 6"/>
          <p:cNvSpPr/>
          <p:nvPr/>
        </p:nvSpPr>
        <p:spPr>
          <a:xfrm>
            <a:off x="841320" y="2761560"/>
            <a:ext cx="3153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Documento narrativo completo en español · título, subtítulo y pies de foto · 3 encabezados de sección.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Shape 7"/>
          <p:cNvSpPr/>
          <p:nvPr/>
        </p:nvSpPr>
        <p:spPr>
          <a:xfrm>
            <a:off x="567000" y="3438000"/>
            <a:ext cx="3656880" cy="1297800"/>
          </a:xfrm>
          <a:prstGeom prst="roundRect">
            <a:avLst>
              <a:gd name="adj" fmla="val 704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Shape 8"/>
          <p:cNvSpPr/>
          <p:nvPr/>
        </p:nvSpPr>
        <p:spPr>
          <a:xfrm>
            <a:off x="795600" y="3620880"/>
            <a:ext cx="547920" cy="5479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3" name="Image 1" descr="assets/icons/mapLoc_white.png"/>
          <p:cNvPicPr/>
          <p:nvPr/>
        </p:nvPicPr>
        <p:blipFill>
          <a:blip r:embed="rId2"/>
          <a:stretch/>
        </p:blipFill>
        <p:spPr>
          <a:xfrm>
            <a:off x="932760" y="3758040"/>
            <a:ext cx="273600" cy="273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Text 9"/>
          <p:cNvSpPr/>
          <p:nvPr/>
        </p:nvSpPr>
        <p:spPr>
          <a:xfrm>
            <a:off x="1435680" y="3639240"/>
            <a:ext cx="25596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pc="11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MAPAS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Text 10"/>
          <p:cNvSpPr/>
          <p:nvPr/>
        </p:nvSpPr>
        <p:spPr>
          <a:xfrm>
            <a:off x="841320" y="4206240"/>
            <a:ext cx="3153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Express map de Quetzaltenango · WebMap coreografiado (4 vistas) · mapa 3D del Santiaguito · ruta de ascenso.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Shape 11"/>
          <p:cNvSpPr/>
          <p:nvPr/>
        </p:nvSpPr>
        <p:spPr>
          <a:xfrm>
            <a:off x="567000" y="4883040"/>
            <a:ext cx="3656880" cy="1297800"/>
          </a:xfrm>
          <a:prstGeom prst="roundRect">
            <a:avLst>
              <a:gd name="adj" fmla="val 704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Shape 12"/>
          <p:cNvSpPr/>
          <p:nvPr/>
        </p:nvSpPr>
        <p:spPr>
          <a:xfrm>
            <a:off x="795600" y="5065920"/>
            <a:ext cx="547920" cy="547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8" name="Image 2" descr="assets/icons/link_white.png"/>
          <p:cNvPicPr/>
          <p:nvPr/>
        </p:nvPicPr>
        <p:blipFill>
          <a:blip r:embed="rId3"/>
          <a:stretch/>
        </p:blipFill>
        <p:spPr>
          <a:xfrm>
            <a:off x="932760" y="5203080"/>
            <a:ext cx="273600" cy="273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" name="Text 13"/>
          <p:cNvSpPr/>
          <p:nvPr/>
        </p:nvSpPr>
        <p:spPr>
          <a:xfrm>
            <a:off x="1435680" y="5083920"/>
            <a:ext cx="25596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pc="11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OTROS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14"/>
          <p:cNvSpPr/>
          <p:nvPr/>
        </p:nvSpPr>
        <p:spPr>
          <a:xfrm>
            <a:off x="841320" y="5650920"/>
            <a:ext cx="3153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1 vídeo de la caminata · 1 enlace externo (web del proyecto) · créditos: National Geographic Society.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Shape 15"/>
          <p:cNvSpPr/>
          <p:nvPr/>
        </p:nvSpPr>
        <p:spPr>
          <a:xfrm>
            <a:off x="4498920" y="1993320"/>
            <a:ext cx="7125120" cy="3949560"/>
          </a:xfrm>
          <a:prstGeom prst="roundRect">
            <a:avLst>
              <a:gd name="adj" fmla="val 2778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Shape 16"/>
          <p:cNvSpPr/>
          <p:nvPr/>
        </p:nvSpPr>
        <p:spPr>
          <a:xfrm>
            <a:off x="4727520" y="220356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3" name="Image 3" descr="assets/icons/images_white.png"/>
          <p:cNvPicPr/>
          <p:nvPr/>
        </p:nvPicPr>
        <p:blipFill>
          <a:blip r:embed="rId4"/>
          <a:stretch/>
        </p:blipFill>
        <p:spPr>
          <a:xfrm>
            <a:off x="4878360" y="235476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" name="Text 17"/>
          <p:cNvSpPr/>
          <p:nvPr/>
        </p:nvSpPr>
        <p:spPr>
          <a:xfrm>
            <a:off x="5459040" y="2249280"/>
            <a:ext cx="365688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00" spc="11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IMÁGENES</a:t>
            </a:r>
            <a:endParaRPr b="0" lang="es-E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 18"/>
          <p:cNvSpPr/>
          <p:nvPr/>
        </p:nvSpPr>
        <p:spPr>
          <a:xfrm>
            <a:off x="5459040" y="2597040"/>
            <a:ext cx="36568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00" strike="noStrike" u="none">
                <a:solidFill>
                  <a:srgbClr val="a8603a"/>
                </a:solidFill>
                <a:effectLst/>
                <a:uFillTx/>
                <a:latin typeface="Calibri"/>
                <a:ea typeface="Calibri"/>
              </a:rPr>
              <a:t>20 fotografías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19"/>
          <p:cNvSpPr/>
          <p:nvPr/>
        </p:nvSpPr>
        <p:spPr>
          <a:xfrm>
            <a:off x="4827960" y="3017520"/>
            <a:ext cx="6466680" cy="95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2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VolcanoPanorama · arrival · organizinggear · basecamp · dinner · clouds · morningcamera · eruption · lizard · cleaningup · nightlights · coffee · hotsprings · flowers · presentation · exhibit · sunrisevolcano · quezaltenango · infographic · volcanoanatomy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07" name="Image 4" descr="assets/framed/t_panorama.png"/>
          <p:cNvPicPr/>
          <p:nvPr/>
        </p:nvPicPr>
        <p:blipFill>
          <a:blip r:embed="rId5"/>
          <a:stretch/>
        </p:blipFill>
        <p:spPr>
          <a:xfrm>
            <a:off x="4827960" y="4992480"/>
            <a:ext cx="1572120" cy="7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8" name="Image 5" descr="assets/framed/t_eruption.png"/>
          <p:cNvPicPr/>
          <p:nvPr/>
        </p:nvPicPr>
        <p:blipFill>
          <a:blip r:embed="rId6"/>
          <a:stretch/>
        </p:blipFill>
        <p:spPr>
          <a:xfrm>
            <a:off x="6602040" y="4992480"/>
            <a:ext cx="1572120" cy="7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9" name="Image 6" descr="assets/framed/t_coffee.png"/>
          <p:cNvPicPr/>
          <p:nvPr/>
        </p:nvPicPr>
        <p:blipFill>
          <a:blip r:embed="rId7"/>
          <a:stretch/>
        </p:blipFill>
        <p:spPr>
          <a:xfrm>
            <a:off x="8375760" y="4992480"/>
            <a:ext cx="1572120" cy="7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0" name="Image 7" descr="assets/framed/t_basecamp.png"/>
          <p:cNvPicPr/>
          <p:nvPr/>
        </p:nvPicPr>
        <p:blipFill>
          <a:blip r:embed="rId8"/>
          <a:stretch/>
        </p:blipFill>
        <p:spPr>
          <a:xfrm>
            <a:off x="10149840" y="4992480"/>
            <a:ext cx="1572120" cy="785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" name="Text 20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 21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5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ESQUEMA DE LA HISTORIA · 1 DE 2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Apertura y contexto científico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Shape 2"/>
          <p:cNvSpPr/>
          <p:nvPr/>
        </p:nvSpPr>
        <p:spPr>
          <a:xfrm>
            <a:off x="567000" y="1755720"/>
            <a:ext cx="11057040" cy="732960"/>
          </a:xfrm>
          <a:prstGeom prst="roundRect">
            <a:avLst>
              <a:gd name="adj" fmla="val 9969"/>
            </a:avLst>
          </a:prstGeom>
          <a:solidFill>
            <a:srgbClr val="f8faf9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16" name="Image 0" descr="assets/framed/t_panorama.png"/>
          <p:cNvPicPr/>
          <p:nvPr/>
        </p:nvPicPr>
        <p:blipFill>
          <a:blip r:embed="rId1"/>
          <a:stretch/>
        </p:blipFill>
        <p:spPr>
          <a:xfrm>
            <a:off x="694800" y="1837800"/>
            <a:ext cx="1211040" cy="56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7" name="Text 3"/>
          <p:cNvSpPr/>
          <p:nvPr/>
        </p:nvSpPr>
        <p:spPr>
          <a:xfrm>
            <a:off x="2162520" y="186552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1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Portada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Text 4"/>
          <p:cNvSpPr/>
          <p:nvPr/>
        </p:nvSpPr>
        <p:spPr>
          <a:xfrm>
            <a:off x="2162520" y="2212920"/>
            <a:ext cx="5851440" cy="18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Título + subtítulo + VolcanoPanorama.png a pantalla completa.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Shape 5"/>
          <p:cNvSpPr/>
          <p:nvPr/>
        </p:nvSpPr>
        <p:spPr>
          <a:xfrm>
            <a:off x="9997200" y="193968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 6"/>
          <p:cNvSpPr/>
          <p:nvPr/>
        </p:nvSpPr>
        <p:spPr>
          <a:xfrm>
            <a:off x="9997200" y="193968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Cover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Shape 7"/>
          <p:cNvSpPr/>
          <p:nvPr/>
        </p:nvSpPr>
        <p:spPr>
          <a:xfrm>
            <a:off x="567000" y="2617560"/>
            <a:ext cx="11057040" cy="732960"/>
          </a:xfrm>
          <a:prstGeom prst="roundRect">
            <a:avLst>
              <a:gd name="adj" fmla="val 996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2" name="Image 1" descr="assets/framed/t_church.png"/>
          <p:cNvPicPr/>
          <p:nvPr/>
        </p:nvPicPr>
        <p:blipFill>
          <a:blip r:embed="rId2"/>
          <a:stretch/>
        </p:blipFill>
        <p:spPr>
          <a:xfrm>
            <a:off x="694800" y="2699640"/>
            <a:ext cx="1211040" cy="56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" name="Text 8"/>
          <p:cNvSpPr/>
          <p:nvPr/>
        </p:nvSpPr>
        <p:spPr>
          <a:xfrm>
            <a:off x="2162520" y="272736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2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Llegada a Guatemala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Text 9"/>
          <p:cNvSpPr/>
          <p:nvPr/>
        </p:nvSpPr>
        <p:spPr>
          <a:xfrm>
            <a:off x="2162520" y="3074760"/>
            <a:ext cx="5851440" cy="18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Primera persona + Express map de Quetzaltenango + arrival.jpg.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Shape 10"/>
          <p:cNvSpPr/>
          <p:nvPr/>
        </p:nvSpPr>
        <p:spPr>
          <a:xfrm>
            <a:off x="9997200" y="280152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e7ec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 11"/>
          <p:cNvSpPr/>
          <p:nvPr/>
        </p:nvSpPr>
        <p:spPr>
          <a:xfrm>
            <a:off x="9997200" y="280152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5c666c"/>
                </a:solidFill>
                <a:effectLst/>
                <a:uFillTx/>
                <a:latin typeface="Calibri"/>
                <a:ea typeface="Calibri"/>
              </a:rPr>
              <a:t>Texto + Mapa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Shape 12"/>
          <p:cNvSpPr/>
          <p:nvPr/>
        </p:nvSpPr>
        <p:spPr>
          <a:xfrm>
            <a:off x="567000" y="3479400"/>
            <a:ext cx="11057040" cy="732960"/>
          </a:xfrm>
          <a:prstGeom prst="roundRect">
            <a:avLst>
              <a:gd name="adj" fmla="val 9969"/>
            </a:avLst>
          </a:prstGeom>
          <a:solidFill>
            <a:srgbClr val="f8faf9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8" name="Image 2" descr="assets/framed/t_dome.png"/>
          <p:cNvPicPr/>
          <p:nvPr/>
        </p:nvPicPr>
        <p:blipFill>
          <a:blip r:embed="rId3"/>
          <a:stretch/>
        </p:blipFill>
        <p:spPr>
          <a:xfrm>
            <a:off x="694800" y="3561480"/>
            <a:ext cx="1211040" cy="56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" name="Text 13"/>
          <p:cNvSpPr/>
          <p:nvPr/>
        </p:nvSpPr>
        <p:spPr>
          <a:xfrm>
            <a:off x="2162520" y="358920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3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¿Dónde se forman?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14"/>
          <p:cNvSpPr/>
          <p:nvPr/>
        </p:nvSpPr>
        <p:spPr>
          <a:xfrm>
            <a:off x="2162520" y="3936600"/>
            <a:ext cx="5851440" cy="18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Sidecar de 4 diapositivas: placas → 1902 → domos → riesgo.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Shape 15"/>
          <p:cNvSpPr/>
          <p:nvPr/>
        </p:nvSpPr>
        <p:spPr>
          <a:xfrm>
            <a:off x="9997200" y="366336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2" name="Text 16"/>
          <p:cNvSpPr/>
          <p:nvPr/>
        </p:nvSpPr>
        <p:spPr>
          <a:xfrm>
            <a:off x="9997200" y="366336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Sidecar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Shape 17"/>
          <p:cNvSpPr/>
          <p:nvPr/>
        </p:nvSpPr>
        <p:spPr>
          <a:xfrm>
            <a:off x="567000" y="4341240"/>
            <a:ext cx="11057040" cy="732960"/>
          </a:xfrm>
          <a:prstGeom prst="roundRect">
            <a:avLst>
              <a:gd name="adj" fmla="val 996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34" name="Image 3" descr="assets/framed/t_anatomy.png"/>
          <p:cNvPicPr/>
          <p:nvPr/>
        </p:nvPicPr>
        <p:blipFill>
          <a:blip r:embed="rId4"/>
          <a:stretch/>
        </p:blipFill>
        <p:spPr>
          <a:xfrm>
            <a:off x="694800" y="4423320"/>
            <a:ext cx="1211040" cy="568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Text 18"/>
          <p:cNvSpPr/>
          <p:nvPr/>
        </p:nvSpPr>
        <p:spPr>
          <a:xfrm>
            <a:off x="2162520" y="445068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4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La investigación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 19"/>
          <p:cNvSpPr/>
          <p:nvPr/>
        </p:nvSpPr>
        <p:spPr>
          <a:xfrm>
            <a:off x="2162520" y="4798440"/>
            <a:ext cx="5851440" cy="18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Fotogrametría + time-lapse como sistema de alerta temprana.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Shape 20"/>
          <p:cNvSpPr/>
          <p:nvPr/>
        </p:nvSpPr>
        <p:spPr>
          <a:xfrm>
            <a:off x="9997200" y="452520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e7ec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21"/>
          <p:cNvSpPr/>
          <p:nvPr/>
        </p:nvSpPr>
        <p:spPr>
          <a:xfrm>
            <a:off x="9997200" y="452520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5c666c"/>
                </a:solidFill>
                <a:effectLst/>
                <a:uFillTx/>
                <a:latin typeface="Calibri"/>
                <a:ea typeface="Calibri"/>
              </a:rPr>
              <a:t>Texto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Shape 22"/>
          <p:cNvSpPr/>
          <p:nvPr/>
        </p:nvSpPr>
        <p:spPr>
          <a:xfrm>
            <a:off x="567000" y="5212080"/>
            <a:ext cx="11057040" cy="657720"/>
          </a:xfrm>
          <a:prstGeom prst="roundRect">
            <a:avLst>
              <a:gd name="adj" fmla="val 13889"/>
            </a:avLst>
          </a:prstGeom>
          <a:solidFill>
            <a:srgbClr val="fbede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23"/>
          <p:cNvSpPr/>
          <p:nvPr/>
        </p:nvSpPr>
        <p:spPr>
          <a:xfrm>
            <a:off x="795600" y="5312520"/>
            <a:ext cx="456480" cy="4564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1" name="Image 4" descr="assets/icons/compass_white.png"/>
          <p:cNvPicPr/>
          <p:nvPr/>
        </p:nvPicPr>
        <p:blipFill>
          <a:blip r:embed="rId5"/>
          <a:stretch/>
        </p:blipFill>
        <p:spPr>
          <a:xfrm>
            <a:off x="909720" y="5427000"/>
            <a:ext cx="227880" cy="22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2" name="Text 24"/>
          <p:cNvSpPr/>
          <p:nvPr/>
        </p:nvSpPr>
        <p:spPr>
          <a:xfrm>
            <a:off x="1408320" y="5212080"/>
            <a:ext cx="995976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Clave:  </a:t>
            </a:r>
            <a:r>
              <a:rPr b="0" lang="en-US" sz="1200" strike="noStrike" u="none">
                <a:solidFill>
                  <a:srgbClr val="6b4a2e"/>
                </a:solidFill>
                <a:effectLst/>
                <a:uFillTx/>
                <a:latin typeface="Calibri"/>
                <a:ea typeface="Calibri"/>
              </a:rPr>
              <a:t>el sidecar (nº 3) enseña a duplicar diapositivas y cambiar solo la vista del mapa y el texto.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Text 25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26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6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ESQUEMA DE LA HISTORIA · 2 DE 2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Expedición, clímax y cierre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Shape 2"/>
          <p:cNvSpPr/>
          <p:nvPr/>
        </p:nvSpPr>
        <p:spPr>
          <a:xfrm>
            <a:off x="567000" y="1755720"/>
            <a:ext cx="11057040" cy="725400"/>
          </a:xfrm>
          <a:prstGeom prst="roundRect">
            <a:avLst>
              <a:gd name="adj" fmla="val 10076"/>
            </a:avLst>
          </a:prstGeom>
          <a:solidFill>
            <a:srgbClr val="f8faf9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48" name="Image 0" descr="assets/framed/t_coffee.png"/>
          <p:cNvPicPr/>
          <p:nvPr/>
        </p:nvPicPr>
        <p:blipFill>
          <a:blip r:embed="rId1"/>
          <a:stretch/>
        </p:blipFill>
        <p:spPr>
          <a:xfrm>
            <a:off x="694800" y="1837800"/>
            <a:ext cx="1195200" cy="56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Text 3"/>
          <p:cNvSpPr/>
          <p:nvPr/>
        </p:nvSpPr>
        <p:spPr>
          <a:xfrm>
            <a:off x="2147040" y="186552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5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¿Por qué vive la gente aquí?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Text 4"/>
          <p:cNvSpPr/>
          <p:nvPr/>
        </p:nvSpPr>
        <p:spPr>
          <a:xfrm>
            <a:off x="2147040" y="2212920"/>
            <a:ext cx="5851440" cy="17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Texto + galería: coffee, hotsprings, flowers.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Shape 5"/>
          <p:cNvSpPr/>
          <p:nvPr/>
        </p:nvSpPr>
        <p:spPr>
          <a:xfrm>
            <a:off x="9997200" y="193572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 6"/>
          <p:cNvSpPr/>
          <p:nvPr/>
        </p:nvSpPr>
        <p:spPr>
          <a:xfrm>
            <a:off x="9997200" y="193572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Galería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Shape 7"/>
          <p:cNvSpPr/>
          <p:nvPr/>
        </p:nvSpPr>
        <p:spPr>
          <a:xfrm>
            <a:off x="567000" y="2609640"/>
            <a:ext cx="11057040" cy="725400"/>
          </a:xfrm>
          <a:prstGeom prst="roundRect">
            <a:avLst>
              <a:gd name="adj" fmla="val 10076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54" name="Image 1" descr="assets/framed/t_silhouette.png"/>
          <p:cNvPicPr/>
          <p:nvPr/>
        </p:nvPicPr>
        <p:blipFill>
          <a:blip r:embed="rId2"/>
          <a:stretch/>
        </p:blipFill>
        <p:spPr>
          <a:xfrm>
            <a:off x="694800" y="2692080"/>
            <a:ext cx="1195200" cy="56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Text 8"/>
          <p:cNvSpPr/>
          <p:nvPr/>
        </p:nvSpPr>
        <p:spPr>
          <a:xfrm>
            <a:off x="2147040" y="271944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6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La caminata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Text 9"/>
          <p:cNvSpPr/>
          <p:nvPr/>
        </p:nvSpPr>
        <p:spPr>
          <a:xfrm>
            <a:off x="2147040" y="3066840"/>
            <a:ext cx="5851440" cy="17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Vídeo del ascenso + mapa de la ruta + texto.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Shape 10"/>
          <p:cNvSpPr/>
          <p:nvPr/>
        </p:nvSpPr>
        <p:spPr>
          <a:xfrm>
            <a:off x="9997200" y="279000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11"/>
          <p:cNvSpPr/>
          <p:nvPr/>
        </p:nvSpPr>
        <p:spPr>
          <a:xfrm>
            <a:off x="9997200" y="279000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Vídeo + Mapa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Shape 12"/>
          <p:cNvSpPr/>
          <p:nvPr/>
        </p:nvSpPr>
        <p:spPr>
          <a:xfrm>
            <a:off x="567000" y="3463920"/>
            <a:ext cx="11057040" cy="725400"/>
          </a:xfrm>
          <a:prstGeom prst="roundRect">
            <a:avLst>
              <a:gd name="adj" fmla="val 10076"/>
            </a:avLst>
          </a:prstGeom>
          <a:solidFill>
            <a:srgbClr val="f8faf9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60" name="Image 2" descr="assets/framed/t_basecamp.png"/>
          <p:cNvPicPr/>
          <p:nvPr/>
        </p:nvPicPr>
        <p:blipFill>
          <a:blip r:embed="rId3"/>
          <a:stretch/>
        </p:blipFill>
        <p:spPr>
          <a:xfrm>
            <a:off x="694800" y="3546000"/>
            <a:ext cx="1195200" cy="56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Text 13"/>
          <p:cNvSpPr/>
          <p:nvPr/>
        </p:nvSpPr>
        <p:spPr>
          <a:xfrm>
            <a:off x="2147040" y="357336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7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Campamento base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 14"/>
          <p:cNvSpPr/>
          <p:nvPr/>
        </p:nvSpPr>
        <p:spPr>
          <a:xfrm>
            <a:off x="2147040" y="3921120"/>
            <a:ext cx="5851440" cy="17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Galería: organizinggear, basecamp, dinner, nubes.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Shape 15"/>
          <p:cNvSpPr/>
          <p:nvPr/>
        </p:nvSpPr>
        <p:spPr>
          <a:xfrm>
            <a:off x="9997200" y="364392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16"/>
          <p:cNvSpPr/>
          <p:nvPr/>
        </p:nvSpPr>
        <p:spPr>
          <a:xfrm>
            <a:off x="9997200" y="364392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Galería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17"/>
          <p:cNvSpPr/>
          <p:nvPr/>
        </p:nvSpPr>
        <p:spPr>
          <a:xfrm>
            <a:off x="567000" y="4317840"/>
            <a:ext cx="11057040" cy="725400"/>
          </a:xfrm>
          <a:prstGeom prst="roundRect">
            <a:avLst>
              <a:gd name="adj" fmla="val 10076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66" name="Image 3" descr="assets/framed/t_eruption.png"/>
          <p:cNvPicPr/>
          <p:nvPr/>
        </p:nvPicPr>
        <p:blipFill>
          <a:blip r:embed="rId4"/>
          <a:stretch/>
        </p:blipFill>
        <p:spPr>
          <a:xfrm>
            <a:off x="694800" y="4399920"/>
            <a:ext cx="1195200" cy="56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" name="Text 18"/>
          <p:cNvSpPr/>
          <p:nvPr/>
        </p:nvSpPr>
        <p:spPr>
          <a:xfrm>
            <a:off x="2147040" y="442764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8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Un claro entre las nubes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 19"/>
          <p:cNvSpPr/>
          <p:nvPr/>
        </p:nvSpPr>
        <p:spPr>
          <a:xfrm>
            <a:off x="2147040" y="4775040"/>
            <a:ext cx="5851440" cy="17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Clímax: morningcamera + erupción de 900 m + lizard + nightlights.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Shape 20"/>
          <p:cNvSpPr/>
          <p:nvPr/>
        </p:nvSpPr>
        <p:spPr>
          <a:xfrm>
            <a:off x="9997200" y="449784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e7ec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21"/>
          <p:cNvSpPr/>
          <p:nvPr/>
        </p:nvSpPr>
        <p:spPr>
          <a:xfrm>
            <a:off x="9997200" y="449784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5c666c"/>
                </a:solidFill>
                <a:effectLst/>
                <a:uFillTx/>
                <a:latin typeface="Calibri"/>
                <a:ea typeface="Calibri"/>
              </a:rPr>
              <a:t>Texto + Img.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Shape 22"/>
          <p:cNvSpPr/>
          <p:nvPr/>
        </p:nvSpPr>
        <p:spPr>
          <a:xfrm>
            <a:off x="567000" y="5171760"/>
            <a:ext cx="11057040" cy="725400"/>
          </a:xfrm>
          <a:prstGeom prst="roundRect">
            <a:avLst>
              <a:gd name="adj" fmla="val 10076"/>
            </a:avLst>
          </a:prstGeom>
          <a:solidFill>
            <a:srgbClr val="f8faf9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72" name="Image 4" descr="assets/framed/t_exhibit.png"/>
          <p:cNvPicPr/>
          <p:nvPr/>
        </p:nvPicPr>
        <p:blipFill>
          <a:blip r:embed="rId5"/>
          <a:stretch/>
        </p:blipFill>
        <p:spPr>
          <a:xfrm>
            <a:off x="694800" y="5254200"/>
            <a:ext cx="1195200" cy="56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" name="Text 23"/>
          <p:cNvSpPr/>
          <p:nvPr/>
        </p:nvSpPr>
        <p:spPr>
          <a:xfrm>
            <a:off x="2147040" y="5281560"/>
            <a:ext cx="5577120" cy="34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9   </a:t>
            </a: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 vuelta: la comunidad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Text 24"/>
          <p:cNvSpPr/>
          <p:nvPr/>
        </p:nvSpPr>
        <p:spPr>
          <a:xfrm>
            <a:off x="2147040" y="5628960"/>
            <a:ext cx="5851440" cy="17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Exhibit + presentation + conclusiones + créditos + botón enlace.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Shape 25"/>
          <p:cNvSpPr/>
          <p:nvPr/>
        </p:nvSpPr>
        <p:spPr>
          <a:xfrm>
            <a:off x="9997200" y="5352120"/>
            <a:ext cx="1480680" cy="365040"/>
          </a:xfrm>
          <a:prstGeom prst="roundRect">
            <a:avLst>
              <a:gd name="adj" fmla="val 50000"/>
            </a:avLst>
          </a:prstGeom>
          <a:solidFill>
            <a:srgbClr val="2c3a4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6" name="Text 26"/>
          <p:cNvSpPr/>
          <p:nvPr/>
        </p:nvSpPr>
        <p:spPr>
          <a:xfrm>
            <a:off x="9997200" y="5352120"/>
            <a:ext cx="1480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Texto + Botón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 2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 2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7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POR QUÉ FUNCIONA ESTE ORDEN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arco narrativo de la historia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Shape 2"/>
          <p:cNvSpPr/>
          <p:nvPr/>
        </p:nvSpPr>
        <p:spPr>
          <a:xfrm>
            <a:off x="1563480" y="3300840"/>
            <a:ext cx="2266200" cy="360"/>
          </a:xfrm>
          <a:prstGeom prst="line">
            <a:avLst/>
          </a:prstGeom>
          <a:ln w="25400">
            <a:solidFill>
              <a:srgbClr val="c7d2c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Shape 3"/>
          <p:cNvSpPr/>
          <p:nvPr/>
        </p:nvSpPr>
        <p:spPr>
          <a:xfrm>
            <a:off x="3829680" y="2752200"/>
            <a:ext cx="2265840" cy="360"/>
          </a:xfrm>
          <a:prstGeom prst="line">
            <a:avLst/>
          </a:prstGeom>
          <a:ln w="25400">
            <a:solidFill>
              <a:srgbClr val="c7d2c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Shape 4"/>
          <p:cNvSpPr/>
          <p:nvPr/>
        </p:nvSpPr>
        <p:spPr>
          <a:xfrm>
            <a:off x="6095520" y="2295000"/>
            <a:ext cx="2266200" cy="360"/>
          </a:xfrm>
          <a:prstGeom prst="line">
            <a:avLst/>
          </a:prstGeom>
          <a:ln w="25400">
            <a:solidFill>
              <a:srgbClr val="c7d2c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Shape 5"/>
          <p:cNvSpPr/>
          <p:nvPr/>
        </p:nvSpPr>
        <p:spPr>
          <a:xfrm>
            <a:off x="8361720" y="2020680"/>
            <a:ext cx="2266200" cy="594360"/>
          </a:xfrm>
          <a:prstGeom prst="line">
            <a:avLst/>
          </a:prstGeom>
          <a:ln w="25400">
            <a:solidFill>
              <a:srgbClr val="c7d2c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6"/>
          <p:cNvSpPr/>
          <p:nvPr/>
        </p:nvSpPr>
        <p:spPr>
          <a:xfrm>
            <a:off x="1408320" y="314568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6" name="Shape 7"/>
          <p:cNvSpPr/>
          <p:nvPr/>
        </p:nvSpPr>
        <p:spPr>
          <a:xfrm>
            <a:off x="567000" y="3611880"/>
            <a:ext cx="1992600" cy="1508040"/>
          </a:xfrm>
          <a:prstGeom prst="roundRect">
            <a:avLst>
              <a:gd name="adj" fmla="val 666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 8"/>
          <p:cNvSpPr/>
          <p:nvPr/>
        </p:nvSpPr>
        <p:spPr>
          <a:xfrm>
            <a:off x="676800" y="3758040"/>
            <a:ext cx="17733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pc="7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GANCHO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9"/>
          <p:cNvSpPr/>
          <p:nvPr/>
        </p:nvSpPr>
        <p:spPr>
          <a:xfrm>
            <a:off x="731520" y="4178880"/>
            <a:ext cx="1663560" cy="8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emoción de salir al campo. La llegada al volcán.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10"/>
          <p:cNvSpPr/>
          <p:nvPr/>
        </p:nvSpPr>
        <p:spPr>
          <a:xfrm>
            <a:off x="3674160" y="259704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0" name="Shape 11"/>
          <p:cNvSpPr/>
          <p:nvPr/>
        </p:nvSpPr>
        <p:spPr>
          <a:xfrm>
            <a:off x="2833200" y="3063240"/>
            <a:ext cx="1992600" cy="1508040"/>
          </a:xfrm>
          <a:prstGeom prst="roundRect">
            <a:avLst>
              <a:gd name="adj" fmla="val 666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 12"/>
          <p:cNvSpPr/>
          <p:nvPr/>
        </p:nvSpPr>
        <p:spPr>
          <a:xfrm>
            <a:off x="2942640" y="3209400"/>
            <a:ext cx="17733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pc="7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CONTEXTO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 13"/>
          <p:cNvSpPr/>
          <p:nvPr/>
        </p:nvSpPr>
        <p:spPr>
          <a:xfrm>
            <a:off x="2997720" y="3630240"/>
            <a:ext cx="1663560" cy="8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ciencia: placas, 1902, domos y riesgo real.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Shape 14"/>
          <p:cNvSpPr/>
          <p:nvPr/>
        </p:nvSpPr>
        <p:spPr>
          <a:xfrm>
            <a:off x="5940360" y="213984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4" name="Shape 15"/>
          <p:cNvSpPr/>
          <p:nvPr/>
        </p:nvSpPr>
        <p:spPr>
          <a:xfrm>
            <a:off x="5099040" y="2606040"/>
            <a:ext cx="1992600" cy="1508040"/>
          </a:xfrm>
          <a:prstGeom prst="roundRect">
            <a:avLst>
              <a:gd name="adj" fmla="val 666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Text 16"/>
          <p:cNvSpPr/>
          <p:nvPr/>
        </p:nvSpPr>
        <p:spPr>
          <a:xfrm>
            <a:off x="5208840" y="2752200"/>
            <a:ext cx="17733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pc="7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TENSIÓN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6" name="Text 17"/>
          <p:cNvSpPr/>
          <p:nvPr/>
        </p:nvSpPr>
        <p:spPr>
          <a:xfrm>
            <a:off x="5263920" y="3173040"/>
            <a:ext cx="1663560" cy="8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caminata, las nubes, los suministros limitados.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Shape 18"/>
          <p:cNvSpPr/>
          <p:nvPr/>
        </p:nvSpPr>
        <p:spPr>
          <a:xfrm>
            <a:off x="8206560" y="1865520"/>
            <a:ext cx="310320" cy="310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8" name="Shape 19"/>
          <p:cNvSpPr/>
          <p:nvPr/>
        </p:nvSpPr>
        <p:spPr>
          <a:xfrm>
            <a:off x="7365240" y="2331720"/>
            <a:ext cx="1992600" cy="1508040"/>
          </a:xfrm>
          <a:prstGeom prst="roundRect">
            <a:avLst>
              <a:gd name="adj" fmla="val 6667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9" name="Text 20"/>
          <p:cNvSpPr/>
          <p:nvPr/>
        </p:nvSpPr>
        <p:spPr>
          <a:xfrm>
            <a:off x="7475040" y="2477880"/>
            <a:ext cx="17733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pc="79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CLÍMAX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21"/>
          <p:cNvSpPr/>
          <p:nvPr/>
        </p:nvSpPr>
        <p:spPr>
          <a:xfrm>
            <a:off x="7529760" y="2898720"/>
            <a:ext cx="1663560" cy="8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e6eae8"/>
                </a:solidFill>
                <a:effectLst/>
                <a:uFillTx/>
                <a:latin typeface="Calibri"/>
                <a:ea typeface="Calibri"/>
              </a:rPr>
              <a:t>El claro. La erupción de 900 m. Los datos.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Shape 22"/>
          <p:cNvSpPr/>
          <p:nvPr/>
        </p:nvSpPr>
        <p:spPr>
          <a:xfrm>
            <a:off x="10472760" y="245988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2" name="Shape 23"/>
          <p:cNvSpPr/>
          <p:nvPr/>
        </p:nvSpPr>
        <p:spPr>
          <a:xfrm>
            <a:off x="9631440" y="2926080"/>
            <a:ext cx="1992600" cy="1508040"/>
          </a:xfrm>
          <a:prstGeom prst="roundRect">
            <a:avLst>
              <a:gd name="adj" fmla="val 666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 24"/>
          <p:cNvSpPr/>
          <p:nvPr/>
        </p:nvSpPr>
        <p:spPr>
          <a:xfrm>
            <a:off x="9741240" y="3072240"/>
            <a:ext cx="17733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pc="7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RESOLUCIÓN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Text 25"/>
          <p:cNvSpPr/>
          <p:nvPr/>
        </p:nvSpPr>
        <p:spPr>
          <a:xfrm>
            <a:off x="9795960" y="3493080"/>
            <a:ext cx="1663560" cy="83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0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Volver y compartir con la comunidad local.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Text 26"/>
          <p:cNvSpPr/>
          <p:nvPr/>
        </p:nvSpPr>
        <p:spPr>
          <a:xfrm>
            <a:off x="567000" y="5532120"/>
            <a:ext cx="110570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mbria"/>
                <a:ea typeface="Cambria"/>
              </a:rPr>
              <a:t>De la emoción inicial al pico de tensión y, después, al cierre que da sentido al viaje.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2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Ejercicio práctico   ·   A la sombra de un volcán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2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8  /  16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 0"/>
          <p:cNvSpPr/>
          <p:nvPr/>
        </p:nvSpPr>
        <p:spPr>
          <a:xfrm>
            <a:off x="567000" y="640080"/>
            <a:ext cx="73144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LA PORTADA DE LA HISTORIA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 1"/>
          <p:cNvSpPr/>
          <p:nvPr/>
        </p:nvSpPr>
        <p:spPr>
          <a:xfrm>
            <a:off x="567000" y="1234440"/>
            <a:ext cx="8686080" cy="86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 la sombra de un volcán</a:t>
            </a:r>
            <a:endParaRPr b="0" lang="es-ES" sz="4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0" name="Text 2"/>
          <p:cNvSpPr/>
          <p:nvPr/>
        </p:nvSpPr>
        <p:spPr>
          <a:xfrm>
            <a:off x="567000" y="2286000"/>
            <a:ext cx="676584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2000"/>
              </a:lnSpc>
              <a:tabLst>
                <a:tab algn="l" pos="0"/>
              </a:tabLst>
            </a:pPr>
            <a:r>
              <a:rPr b="0" i="1" lang="en-US" sz="1600" strike="noStrike" u="none">
                <a:solidFill>
                  <a:srgbClr val="eaeeec"/>
                </a:solidFill>
                <a:effectLst/>
                <a:uFillTx/>
                <a:latin typeface="Cambria"/>
                <a:ea typeface="Cambria"/>
              </a:rPr>
              <a:t>En todo el mundo, los volcanes amenazan a casi 500 millones de personas. Los científicos trabajan para predecir mejor cuándo se producirán las erupciones.</a:t>
            </a:r>
            <a:endParaRPr b="0" lang="es-ES" sz="1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1" name="Shape 3"/>
          <p:cNvSpPr/>
          <p:nvPr/>
        </p:nvSpPr>
        <p:spPr>
          <a:xfrm>
            <a:off x="567000" y="4160520"/>
            <a:ext cx="11063520" cy="1873800"/>
          </a:xfrm>
          <a:prstGeom prst="roundRect">
            <a:avLst>
              <a:gd name="adj" fmla="val 5854"/>
            </a:avLst>
          </a:prstGeom>
          <a:solidFill>
            <a:srgbClr val="0b0e13">
              <a:alpha val="86000"/>
            </a:srgbClr>
          </a:solidFill>
          <a:ln w="9525">
            <a:solidFill>
              <a:srgbClr val="ffffff">
                <a:alpha val="4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2" name="Shape 4"/>
          <p:cNvSpPr/>
          <p:nvPr/>
        </p:nvSpPr>
        <p:spPr>
          <a:xfrm>
            <a:off x="850320" y="4425840"/>
            <a:ext cx="566280" cy="566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13" name="Image 0" descr="assets/icons/house_white.png"/>
          <p:cNvPicPr/>
          <p:nvPr/>
        </p:nvPicPr>
        <p:blipFill>
          <a:blip r:embed="rId2"/>
          <a:stretch/>
        </p:blipFill>
        <p:spPr>
          <a:xfrm>
            <a:off x="992160" y="4567320"/>
            <a:ext cx="282600" cy="28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Text 5"/>
          <p:cNvSpPr/>
          <p:nvPr/>
        </p:nvSpPr>
        <p:spPr>
          <a:xfrm>
            <a:off x="1554480" y="4434840"/>
            <a:ext cx="54856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Así se construye en el editor</a:t>
            </a:r>
            <a:endParaRPr b="0" lang="es-ES" sz="1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5" name="Text 6"/>
          <p:cNvSpPr/>
          <p:nvPr/>
        </p:nvSpPr>
        <p:spPr>
          <a:xfrm>
            <a:off x="1554480" y="4818960"/>
            <a:ext cx="54856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Bloque Cover de StoryMaps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6" name="Shape 7"/>
          <p:cNvSpPr/>
          <p:nvPr/>
        </p:nvSpPr>
        <p:spPr>
          <a:xfrm>
            <a:off x="932760" y="5321880"/>
            <a:ext cx="383400" cy="3834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7" name="Text 8"/>
          <p:cNvSpPr/>
          <p:nvPr/>
        </p:nvSpPr>
        <p:spPr>
          <a:xfrm>
            <a:off x="932760" y="5321880"/>
            <a:ext cx="3834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60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96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 9"/>
          <p:cNvSpPr/>
          <p:nvPr/>
        </p:nvSpPr>
        <p:spPr>
          <a:xfrm>
            <a:off x="1435680" y="5276160"/>
            <a:ext cx="283392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e6eae8"/>
                </a:solidFill>
                <a:effectLst/>
                <a:uFillTx/>
                <a:latin typeface="Calibri"/>
                <a:ea typeface="Calibri"/>
              </a:rPr>
              <a:t>Escribe el título de la historia.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9" name="Shape 10"/>
          <p:cNvSpPr/>
          <p:nvPr/>
        </p:nvSpPr>
        <p:spPr>
          <a:xfrm>
            <a:off x="4407480" y="5321880"/>
            <a:ext cx="383400" cy="3834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Text 11"/>
          <p:cNvSpPr/>
          <p:nvPr/>
        </p:nvSpPr>
        <p:spPr>
          <a:xfrm>
            <a:off x="4407480" y="5321880"/>
            <a:ext cx="3834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60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96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1" name="Text 12"/>
          <p:cNvSpPr/>
          <p:nvPr/>
        </p:nvSpPr>
        <p:spPr>
          <a:xfrm>
            <a:off x="4910400" y="5276160"/>
            <a:ext cx="283392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e6eae8"/>
                </a:solidFill>
                <a:effectLst/>
                <a:uFillTx/>
                <a:latin typeface="Calibri"/>
                <a:ea typeface="Calibri"/>
              </a:rPr>
              <a:t>Pulsa el fondo → Cambiar media → VolcanoPanorama.png.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2" name="Shape 13"/>
          <p:cNvSpPr/>
          <p:nvPr/>
        </p:nvSpPr>
        <p:spPr>
          <a:xfrm>
            <a:off x="7882200" y="5321880"/>
            <a:ext cx="383400" cy="3834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 14"/>
          <p:cNvSpPr/>
          <p:nvPr/>
        </p:nvSpPr>
        <p:spPr>
          <a:xfrm>
            <a:off x="7882200" y="5321880"/>
            <a:ext cx="3834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60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96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4" name="Text 15"/>
          <p:cNvSpPr/>
          <p:nvPr/>
        </p:nvSpPr>
        <p:spPr>
          <a:xfrm>
            <a:off x="8385120" y="5276160"/>
            <a:ext cx="283392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e6eae8"/>
                </a:solidFill>
                <a:effectLst/>
                <a:uFillTx/>
                <a:latin typeface="Calibri"/>
                <a:ea typeface="Calibri"/>
              </a:rPr>
              <a:t>Elige la disposición Full (imagen a pantalla completa).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Application>LibreOffice/25.2.7.2$Windows_X86_64 LibreOffice_project/5cbfd1ab6520636bb5f7b99185aa69bd7456825d</Application>
  <AppVersion>15.0000</AppVersion>
  <Words>1601</Words>
  <Paragraphs>232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2026-06-12T08:02:54Z</dcterms:created>
  <dc:creator>Nuria Muñoz · BTODigital</dc:creator>
  <dc:description/>
  <dc:language>es-ES</dc:language>
  <cp:lastModifiedBy/>
  <dcterms:modified xsi:type="dcterms:W3CDTF">2026-06-12T20:14:38Z</dcterms:modified>
  <cp:revision>3</cp:revision>
  <dc:subject>PptxGenJS Presentation</dc:subject>
  <dc:title>A la sombra de un volcán — Del contenido al esquema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16</vt:i4>
  </property>
  <property fmtid="{D5CDD505-2E9C-101B-9397-08002B2CF9AE}" pid="3" name="PresentationFormat">
    <vt:lpwstr>Panorámica</vt:lpwstr>
  </property>
  <property fmtid="{D5CDD505-2E9C-101B-9397-08002B2CF9AE}" pid="4" name="Slides">
    <vt:i4>16</vt:i4>
  </property>
</Properties>
</file>