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Lst>
  <p:notesMasterIdLst>
    <p:notesMasterId r:id="rId29"/>
  </p:notesMasterIdLst>
  <p:sldIdLst>
    <p:sldId id="256" r:id="rId5"/>
    <p:sldId id="257" r:id="rId6"/>
    <p:sldId id="258" r:id="rId7"/>
    <p:sldId id="339" r:id="rId8"/>
    <p:sldId id="343" r:id="rId9"/>
    <p:sldId id="302" r:id="rId10"/>
    <p:sldId id="345" r:id="rId11"/>
    <p:sldId id="334" r:id="rId12"/>
    <p:sldId id="341" r:id="rId13"/>
    <p:sldId id="323" r:id="rId14"/>
    <p:sldId id="319" r:id="rId15"/>
    <p:sldId id="342" r:id="rId16"/>
    <p:sldId id="333" r:id="rId17"/>
    <p:sldId id="324" r:id="rId18"/>
    <p:sldId id="325" r:id="rId19"/>
    <p:sldId id="344" r:id="rId20"/>
    <p:sldId id="327" r:id="rId21"/>
    <p:sldId id="330" r:id="rId22"/>
    <p:sldId id="326" r:id="rId23"/>
    <p:sldId id="328" r:id="rId24"/>
    <p:sldId id="329" r:id="rId25"/>
    <p:sldId id="346" r:id="rId26"/>
    <p:sldId id="331" r:id="rId27"/>
    <p:sldId id="262" r:id="rId28"/>
  </p:sldIdLst>
  <p:sldSz cx="12192000" cy="6858000"/>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697913-4B83-04B0-DEA6-9D93B42577F6}" name="Pérez Elías, Diego" initials="PD" userId="S::dpereze@minsait.com::b4005c76-8980-4878-9ac6-f996120acf4c" providerId="AD"/>
  <p188:author id="{B37D9C28-51A6-C42E-4C5D-EE431E8AAEB2}" name="Caaveiro Justo, Veronica" initials="CV" userId="S::vcaaveiro@minsait.com::73e627d6-595b-4fe4-84eb-2cb56ee62c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D0710-5F8C-4611-839A-CE8FD64A17BD}" v="3850" dt="2025-09-24T19:33:26.307"/>
    <p1510:client id="{0873D9C5-0A8B-9C4C-307C-F207DE0E2536}" v="2035" dt="2025-09-24T08:45:01.691"/>
    <p1510:client id="{1BCE00A6-517A-EA0E-8116-538A268F35A2}" v="4309" dt="2025-09-23T15:44:43.546"/>
    <p1510:client id="{31C29338-8578-6A43-7527-5812A28C46ED}" v="443" dt="2025-09-24T14:53:01.206"/>
    <p1510:client id="{4B6BD4A6-B180-C8A0-5A61-473F12DDAB5B}" v="3485" dt="2025-09-25T11:32:30.279"/>
    <p1510:client id="{76C15D48-BE62-766B-95B2-2645574DA29C}" v="581" dt="2025-09-25T12:05:48.440"/>
    <p1510:client id="{8834D9A7-F51C-A8E7-D26C-D14FAE54E00D}" v="283" dt="2025-09-25T11:26:00.213"/>
    <p1510:client id="{A4995401-DCFE-E37C-28A1-B2A4D6FB9FDE}" v="32" dt="2025-09-24T19:59:01.348"/>
    <p1510:client id="{BE3E4CF9-6375-BE66-D7AE-3E38E0A83422}" v="107" dt="2025-09-25T15:00:02.940"/>
    <p1510:client id="{C91EBE10-A931-2EC3-110C-59119426C4F8}" v="121" dt="2025-09-25T07:35:42.971"/>
    <p1510:client id="{FF40D0D7-B922-E602-E164-BAF718775E50}" v="795" dt="2025-09-24T14:10:31.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699FD8F1-0824-474B-A572-ED85069CB130}" type="datetimeFigureOut">
              <a:rPr lang="es-ES" smtClean="0"/>
              <a:t>26/09/2025</a:t>
            </a:fld>
            <a:endParaRPr lang="es-ES" dirty="0"/>
          </a:p>
        </p:txBody>
      </p:sp>
      <p:sp>
        <p:nvSpPr>
          <p:cNvPr id="4" name="Marcador de imagen de diapositiva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30696C96-4140-4998-9B6F-45F315EFFC00}" type="slidenum">
              <a:rPr lang="es-ES" smtClean="0"/>
              <a:t>‹Nº›</a:t>
            </a:fld>
            <a:endParaRPr lang="es-ES" dirty="0"/>
          </a:p>
        </p:txBody>
      </p:sp>
    </p:spTree>
    <p:extLst>
      <p:ext uri="{BB962C8B-B14F-4D97-AF65-F5344CB8AC3E}">
        <p14:creationId xmlns:p14="http://schemas.microsoft.com/office/powerpoint/2010/main" val="11354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gl-ES" sz="4400" b="0" strike="noStrike" spc="-1">
              <a:solidFill>
                <a:srgbClr val="000000"/>
              </a:solidFill>
              <a:latin typeface="Arial"/>
            </a:endParaRPr>
          </a:p>
        </p:txBody>
      </p:sp>
      <p:sp>
        <p:nvSpPr>
          <p:cNvPr id="62" name="PlaceHolder 2"/>
          <p:cNvSpPr>
            <a:spLocks noGrp="1"/>
          </p:cNvSpPr>
          <p:nvPr>
            <p:ph/>
          </p:nvPr>
        </p:nvSpPr>
        <p:spPr>
          <a:xfrm>
            <a:off x="609480" y="1604520"/>
            <a:ext cx="1097244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
        <p:nvSpPr>
          <p:cNvPr id="63" name="PlaceHolder 3"/>
          <p:cNvSpPr>
            <a:spLocks noGrp="1"/>
          </p:cNvSpPr>
          <p:nvPr>
            <p:ph/>
          </p:nvPr>
        </p:nvSpPr>
        <p:spPr>
          <a:xfrm>
            <a:off x="609480" y="3682080"/>
            <a:ext cx="1097244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gl-ES" sz="4400" b="0" strike="noStrike" spc="-1">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
        <p:nvSpPr>
          <p:cNvPr id="66" name="PlaceHolder 3"/>
          <p:cNvSpPr>
            <a:spLocks noGrp="1"/>
          </p:cNvSpPr>
          <p:nvPr>
            <p:ph/>
          </p:nvPr>
        </p:nvSpPr>
        <p:spPr>
          <a:xfrm>
            <a:off x="6231960" y="1604520"/>
            <a:ext cx="535428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
        <p:nvSpPr>
          <p:cNvPr id="68" name="PlaceHolder 5"/>
          <p:cNvSpPr>
            <a:spLocks noGrp="1"/>
          </p:cNvSpPr>
          <p:nvPr>
            <p:ph/>
          </p:nvPr>
        </p:nvSpPr>
        <p:spPr>
          <a:xfrm>
            <a:off x="6231960" y="3682080"/>
            <a:ext cx="535428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gl-ES" sz="4400" b="0" strike="noStrike" spc="-1">
              <a:solidFill>
                <a:srgbClr val="000000"/>
              </a:solidFill>
              <a:latin typeface="Arial"/>
            </a:endParaRPr>
          </a:p>
        </p:txBody>
      </p:sp>
      <p:sp>
        <p:nvSpPr>
          <p:cNvPr id="70" name="PlaceHolder 2"/>
          <p:cNvSpPr>
            <a:spLocks noGrp="1"/>
          </p:cNvSpPr>
          <p:nvPr>
            <p:ph/>
          </p:nvPr>
        </p:nvSpPr>
        <p:spPr>
          <a:xfrm>
            <a:off x="609480" y="1604520"/>
            <a:ext cx="353304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
        <p:nvSpPr>
          <p:cNvPr id="71" name="PlaceHolder 3"/>
          <p:cNvSpPr>
            <a:spLocks noGrp="1"/>
          </p:cNvSpPr>
          <p:nvPr>
            <p:ph/>
          </p:nvPr>
        </p:nvSpPr>
        <p:spPr>
          <a:xfrm>
            <a:off x="4319640" y="1604520"/>
            <a:ext cx="353304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
        <p:nvSpPr>
          <p:cNvPr id="72" name="PlaceHolder 4"/>
          <p:cNvSpPr>
            <a:spLocks noGrp="1"/>
          </p:cNvSpPr>
          <p:nvPr>
            <p:ph/>
          </p:nvPr>
        </p:nvSpPr>
        <p:spPr>
          <a:xfrm>
            <a:off x="8029800" y="1604520"/>
            <a:ext cx="353304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
        <p:nvSpPr>
          <p:cNvPr id="73" name="PlaceHolder 5"/>
          <p:cNvSpPr>
            <a:spLocks noGrp="1"/>
          </p:cNvSpPr>
          <p:nvPr>
            <p:ph/>
          </p:nvPr>
        </p:nvSpPr>
        <p:spPr>
          <a:xfrm>
            <a:off x="609480" y="3682080"/>
            <a:ext cx="353304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
        <p:nvSpPr>
          <p:cNvPr id="74" name="PlaceHolder 6"/>
          <p:cNvSpPr>
            <a:spLocks noGrp="1"/>
          </p:cNvSpPr>
          <p:nvPr>
            <p:ph/>
          </p:nvPr>
        </p:nvSpPr>
        <p:spPr>
          <a:xfrm>
            <a:off x="4319640" y="3682080"/>
            <a:ext cx="353304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
        <p:nvSpPr>
          <p:cNvPr id="75" name="PlaceHolder 7"/>
          <p:cNvSpPr>
            <a:spLocks noGrp="1"/>
          </p:cNvSpPr>
          <p:nvPr>
            <p:ph/>
          </p:nvPr>
        </p:nvSpPr>
        <p:spPr>
          <a:xfrm>
            <a:off x="8029800" y="3682080"/>
            <a:ext cx="353304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gl-ES" sz="4400" b="0" strike="noStrike" spc="-1">
              <a:solidFill>
                <a:srgbClr val="000000"/>
              </a:solidFill>
              <a:latin typeface="Arial"/>
            </a:endParaRPr>
          </a:p>
        </p:txBody>
      </p:sp>
      <p:sp>
        <p:nvSpPr>
          <p:cNvPr id="41" name="PlaceHolder 2"/>
          <p:cNvSpPr>
            <a:spLocks noGrp="1"/>
          </p:cNvSpPr>
          <p:nvPr>
            <p:ph type="subTitle"/>
          </p:nvPr>
        </p:nvSpPr>
        <p:spPr>
          <a:xfrm>
            <a:off x="609480" y="1604520"/>
            <a:ext cx="10972440" cy="3977280"/>
          </a:xfrm>
          <a:prstGeom prst="rect">
            <a:avLst/>
          </a:prstGeom>
          <a:noFill/>
          <a:ln w="12600">
            <a:noFill/>
          </a:ln>
        </p:spPr>
        <p:txBody>
          <a:bodyPr lIns="0" tIns="0" rIns="0" bIns="0" anchor="ctr">
            <a:noAutofit/>
          </a:bodyPr>
          <a:lstStyle/>
          <a:p>
            <a:pPr indent="0" algn="ctr">
              <a:buNone/>
            </a:pPr>
            <a:endParaRPr lang="gl-ES" sz="32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gl-ES" sz="4400" b="0" strike="noStrike" spc="-1">
              <a:solidFill>
                <a:srgbClr val="000000"/>
              </a:solidFill>
              <a:latin typeface="Arial"/>
            </a:endParaRPr>
          </a:p>
        </p:txBody>
      </p:sp>
      <p:sp>
        <p:nvSpPr>
          <p:cNvPr id="43" name="PlaceHolder 2"/>
          <p:cNvSpPr>
            <a:spLocks noGrp="1"/>
          </p:cNvSpPr>
          <p:nvPr>
            <p:ph/>
          </p:nvPr>
        </p:nvSpPr>
        <p:spPr>
          <a:xfrm>
            <a:off x="609480" y="1604520"/>
            <a:ext cx="10972440" cy="397728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gl-ES" sz="4400" b="0" strike="noStrike" spc="-1">
              <a:solidFill>
                <a:srgbClr val="000000"/>
              </a:solidFill>
              <a:latin typeface="Arial"/>
            </a:endParaRPr>
          </a:p>
        </p:txBody>
      </p:sp>
      <p:sp>
        <p:nvSpPr>
          <p:cNvPr id="45" name="PlaceHolder 2"/>
          <p:cNvSpPr>
            <a:spLocks noGrp="1"/>
          </p:cNvSpPr>
          <p:nvPr>
            <p:ph/>
          </p:nvPr>
        </p:nvSpPr>
        <p:spPr>
          <a:xfrm>
            <a:off x="609480" y="1604520"/>
            <a:ext cx="5354280" cy="397728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
        <p:nvSpPr>
          <p:cNvPr id="46" name="PlaceHolder 3"/>
          <p:cNvSpPr>
            <a:spLocks noGrp="1"/>
          </p:cNvSpPr>
          <p:nvPr>
            <p:ph/>
          </p:nvPr>
        </p:nvSpPr>
        <p:spPr>
          <a:xfrm>
            <a:off x="6231960" y="1604520"/>
            <a:ext cx="5354280" cy="397728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gl-ES" sz="4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a:noFill/>
          <a:ln w="12600">
            <a:noFill/>
          </a:ln>
        </p:spPr>
        <p:txBody>
          <a:bodyPr lIns="0" tIns="0" rIns="0" bIns="0" anchor="ctr">
            <a:noAutofit/>
          </a:bodyPr>
          <a:lstStyle/>
          <a:p>
            <a:pPr algn="ctr"/>
            <a:endParaRPr lang="gl-ES" sz="32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gl-ES" sz="4400" b="0" strike="noStrike" spc="-1">
              <a:solidFill>
                <a:srgbClr val="000000"/>
              </a:solidFill>
              <a:latin typeface="Arial"/>
            </a:endParaRPr>
          </a:p>
        </p:txBody>
      </p:sp>
      <p:sp>
        <p:nvSpPr>
          <p:cNvPr id="50" name="PlaceHolder 2"/>
          <p:cNvSpPr>
            <a:spLocks noGrp="1"/>
          </p:cNvSpPr>
          <p:nvPr>
            <p:ph/>
          </p:nvPr>
        </p:nvSpPr>
        <p:spPr>
          <a:xfrm>
            <a:off x="609480" y="1604520"/>
            <a:ext cx="535428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
        <p:nvSpPr>
          <p:cNvPr id="51" name="PlaceHolder 3"/>
          <p:cNvSpPr>
            <a:spLocks noGrp="1"/>
          </p:cNvSpPr>
          <p:nvPr>
            <p:ph/>
          </p:nvPr>
        </p:nvSpPr>
        <p:spPr>
          <a:xfrm>
            <a:off x="6231960" y="1604520"/>
            <a:ext cx="5354280" cy="397728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
        <p:nvSpPr>
          <p:cNvPr id="52" name="PlaceHolder 4"/>
          <p:cNvSpPr>
            <a:spLocks noGrp="1"/>
          </p:cNvSpPr>
          <p:nvPr>
            <p:ph/>
          </p:nvPr>
        </p:nvSpPr>
        <p:spPr>
          <a:xfrm>
            <a:off x="609480" y="3682080"/>
            <a:ext cx="535428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gl-ES" sz="4400" b="0" strike="noStrike" spc="-1">
              <a:solidFill>
                <a:srgbClr val="000000"/>
              </a:solidFill>
              <a:latin typeface="Arial"/>
            </a:endParaRPr>
          </a:p>
        </p:txBody>
      </p:sp>
      <p:sp>
        <p:nvSpPr>
          <p:cNvPr id="54" name="PlaceHolder 2"/>
          <p:cNvSpPr>
            <a:spLocks noGrp="1"/>
          </p:cNvSpPr>
          <p:nvPr>
            <p:ph/>
          </p:nvPr>
        </p:nvSpPr>
        <p:spPr>
          <a:xfrm>
            <a:off x="609480" y="1604520"/>
            <a:ext cx="5354280" cy="397728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
        <p:nvSpPr>
          <p:cNvPr id="55" name="PlaceHolder 3"/>
          <p:cNvSpPr>
            <a:spLocks noGrp="1"/>
          </p:cNvSpPr>
          <p:nvPr>
            <p:ph/>
          </p:nvPr>
        </p:nvSpPr>
        <p:spPr>
          <a:xfrm>
            <a:off x="6231960" y="1604520"/>
            <a:ext cx="535428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
        <p:nvSpPr>
          <p:cNvPr id="56" name="PlaceHolder 4"/>
          <p:cNvSpPr>
            <a:spLocks noGrp="1"/>
          </p:cNvSpPr>
          <p:nvPr>
            <p:ph/>
          </p:nvPr>
        </p:nvSpPr>
        <p:spPr>
          <a:xfrm>
            <a:off x="6231960" y="3682080"/>
            <a:ext cx="535428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gl-ES" sz="4400" b="0" strike="noStrike" spc="-1">
              <a:solidFill>
                <a:srgbClr val="000000"/>
              </a:solidFill>
              <a:latin typeface="Arial"/>
            </a:endParaRPr>
          </a:p>
        </p:txBody>
      </p:sp>
      <p:sp>
        <p:nvSpPr>
          <p:cNvPr id="58" name="PlaceHolder 2"/>
          <p:cNvSpPr>
            <a:spLocks noGrp="1"/>
          </p:cNvSpPr>
          <p:nvPr>
            <p:ph/>
          </p:nvPr>
        </p:nvSpPr>
        <p:spPr>
          <a:xfrm>
            <a:off x="609480" y="1604520"/>
            <a:ext cx="535428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
        <p:nvSpPr>
          <p:cNvPr id="59" name="PlaceHolder 3"/>
          <p:cNvSpPr>
            <a:spLocks noGrp="1"/>
          </p:cNvSpPr>
          <p:nvPr>
            <p:ph/>
          </p:nvPr>
        </p:nvSpPr>
        <p:spPr>
          <a:xfrm>
            <a:off x="6231960" y="1604520"/>
            <a:ext cx="535428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
        <p:nvSpPr>
          <p:cNvPr id="60" name="PlaceHolder 4"/>
          <p:cNvSpPr>
            <a:spLocks noGrp="1"/>
          </p:cNvSpPr>
          <p:nvPr>
            <p:ph/>
          </p:nvPr>
        </p:nvSpPr>
        <p:spPr>
          <a:xfrm>
            <a:off x="609480" y="3682080"/>
            <a:ext cx="10972440" cy="1896840"/>
          </a:xfrm>
          <a:prstGeom prst="rect">
            <a:avLst/>
          </a:prstGeom>
          <a:noFill/>
          <a:ln w="12600">
            <a:noFill/>
          </a:ln>
        </p:spPr>
        <p:txBody>
          <a:bodyPr lIns="0" tIns="0" rIns="0" bIns="0" anchor="t">
            <a:normAutofit/>
          </a:bodyPr>
          <a:lstStyle/>
          <a:p>
            <a:pPr indent="0">
              <a:spcBef>
                <a:spcPts val="1414"/>
              </a:spcBef>
              <a:buNone/>
            </a:pPr>
            <a:endParaRPr lang="gl-ES" sz="32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r>
              <a:rPr lang="gl-ES" sz="4400" b="0" strike="noStrike" spc="-1">
                <a:solidFill>
                  <a:srgbClr val="000000"/>
                </a:solidFill>
                <a:latin typeface="Arial"/>
              </a:rPr>
              <a:t>Click to edit the title text format</a:t>
            </a:r>
          </a:p>
        </p:txBody>
      </p:sp>
      <p:sp>
        <p:nvSpPr>
          <p:cNvPr id="39" name="PlaceHolder 2"/>
          <p:cNvSpPr>
            <a:spLocks noGrp="1"/>
          </p:cNvSpPr>
          <p:nvPr>
            <p:ph type="body"/>
          </p:nvPr>
        </p:nvSpPr>
        <p:spPr>
          <a:xfrm>
            <a:off x="609480" y="1604520"/>
            <a:ext cx="10972440" cy="3977280"/>
          </a:xfrm>
          <a:prstGeom prst="rect">
            <a:avLst/>
          </a:prstGeom>
          <a:noFill/>
          <a:ln w="12600">
            <a:noFill/>
          </a:ln>
        </p:spPr>
        <p:txBody>
          <a:bodyPr lIns="0" tIns="0" rIns="0" bIns="0" anchor="t">
            <a:normAutofit/>
          </a:bodyPr>
          <a:lstStyle/>
          <a:p>
            <a:pPr marL="432000" indent="-324000">
              <a:spcBef>
                <a:spcPts val="1414"/>
              </a:spcBef>
              <a:buClr>
                <a:srgbClr val="000000"/>
              </a:buClr>
              <a:buSzPct val="45000"/>
              <a:buFont typeface="Wingdings" charset="2"/>
              <a:buChar char=""/>
            </a:pPr>
            <a:r>
              <a:rPr lang="gl-ES"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gl-ES"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gl-ES"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gl-E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gl-E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gl-E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gl-E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sede.xunta.gal/a-mina-sede/expediente?codExp=XXXX" TargetMode="External"/><Relationship Id="rId7" Type="http://schemas.openxmlformats.org/officeDocument/2006/relationships/image" Target="../media/image19.jpeg"/><Relationship Id="rId2" Type="http://schemas.openxmlformats.org/officeDocument/2006/relationships/hyperlink" Target="https://sede.xunta.gal/a-mina-sede/presentacion?numReg=XXXX" TargetMode="Externa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xuntatic.xunta.gal/areasTIC/Modernizacion/Administraci%C3%B3n%20Electr%C3%B3nica/Sede%20Electr%C3%B3nica/WSCARPRES_WSCARTRAM%20(Antiguo%20Iris)/SEDEGL_WSCARTRAM_MI_manualintegracion.pdf" TargetMode="External"/><Relationship Id="rId2" Type="http://schemas.openxmlformats.org/officeDocument/2006/relationships/hyperlink" Target="https://xuntatic.xunta.gal/areasTIC/Modernizacion/Administraci%C3%B3n%20Electr%C3%B3nica/Sede%20Electr%C3%B3nica/SEDEGL_MAN_ManualParaIntegradores.pdf"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BC4"/>
        </a:solidFill>
        <a:effectLst/>
      </p:bgPr>
    </p:bg>
    <p:spTree>
      <p:nvGrpSpPr>
        <p:cNvPr id="1" name=""/>
        <p:cNvGrpSpPr/>
        <p:nvPr/>
      </p:nvGrpSpPr>
      <p:grpSpPr>
        <a:xfrm>
          <a:off x="0" y="0"/>
          <a:ext cx="0" cy="0"/>
          <a:chOff x="0" y="0"/>
          <a:chExt cx="0" cy="0"/>
        </a:xfrm>
      </p:grpSpPr>
      <p:sp>
        <p:nvSpPr>
          <p:cNvPr id="76" name="object 9"/>
          <p:cNvSpPr txBox="1"/>
          <p:nvPr/>
        </p:nvSpPr>
        <p:spPr>
          <a:xfrm>
            <a:off x="929956" y="2126003"/>
            <a:ext cx="9456337" cy="2432198"/>
          </a:xfrm>
          <a:prstGeom prst="rect">
            <a:avLst/>
          </a:prstGeom>
          <a:noFill/>
          <a:ln w="0">
            <a:noFill/>
          </a:ln>
        </p:spPr>
        <p:txBody>
          <a:bodyPr lIns="0" tIns="12600" rIns="0" bIns="0" anchor="t">
            <a:noAutofit/>
          </a:bodyPr>
          <a:lstStyle/>
          <a:p>
            <a:pPr>
              <a:lnSpc>
                <a:spcPct val="100000"/>
              </a:lnSpc>
              <a:spcBef>
                <a:spcPts val="99"/>
              </a:spcBef>
            </a:pPr>
            <a:r>
              <a:rPr lang="gl-ES" sz="3500" b="1" strike="noStrike" spc="-1" dirty="0">
                <a:solidFill>
                  <a:srgbClr val="FFFFFF"/>
                </a:solidFill>
                <a:latin typeface="Xunta Sans"/>
              </a:rPr>
              <a:t>Xunta de Galicia</a:t>
            </a:r>
          </a:p>
          <a:p>
            <a:pPr>
              <a:lnSpc>
                <a:spcPct val="100000"/>
              </a:lnSpc>
              <a:spcBef>
                <a:spcPts val="99"/>
              </a:spcBef>
            </a:pPr>
            <a:r>
              <a:rPr lang="gl-ES" sz="3500" b="1" strike="noStrike" spc="-1" dirty="0">
                <a:solidFill>
                  <a:srgbClr val="FFFFFF"/>
                </a:solidFill>
                <a:latin typeface="Xunta Sans"/>
              </a:rPr>
              <a:t>Sede electrónica</a:t>
            </a:r>
            <a:endParaRPr lang="gl-ES" sz="3500" b="0" strike="noStrike" spc="-1" dirty="0">
              <a:solidFill>
                <a:srgbClr val="000000"/>
              </a:solidFill>
              <a:latin typeface="Xunta Sans"/>
            </a:endParaRPr>
          </a:p>
          <a:p>
            <a:endParaRPr lang="gl-ES" sz="3500" spc="-1" dirty="0">
              <a:solidFill>
                <a:srgbClr val="FFFFFF"/>
              </a:solidFill>
              <a:latin typeface="Xunta Sans"/>
            </a:endParaRPr>
          </a:p>
          <a:p>
            <a:r>
              <a:rPr lang="gl-ES" sz="2800" spc="-1" dirty="0">
                <a:solidFill>
                  <a:srgbClr val="FFFFFF"/>
                </a:solidFill>
                <a:latin typeface="Xunta Sans"/>
              </a:rPr>
              <a:t>Gestión de expedientes en la Carpeta ciudadana</a:t>
            </a:r>
            <a:endParaRPr lang="gl-ES" sz="2800" b="0" strike="noStrike" spc="-1" dirty="0">
              <a:solidFill>
                <a:srgbClr val="FFFFFF"/>
              </a:solidFill>
              <a:latin typeface="Xunta Sans"/>
            </a:endParaRPr>
          </a:p>
        </p:txBody>
      </p:sp>
      <p:sp>
        <p:nvSpPr>
          <p:cNvPr id="77" name="object 8"/>
          <p:cNvSpPr txBox="1"/>
          <p:nvPr/>
        </p:nvSpPr>
        <p:spPr>
          <a:xfrm>
            <a:off x="931253" y="4962524"/>
            <a:ext cx="2364480" cy="139680"/>
          </a:xfrm>
          <a:prstGeom prst="rect">
            <a:avLst/>
          </a:prstGeom>
          <a:noFill/>
          <a:ln w="0">
            <a:noFill/>
          </a:ln>
        </p:spPr>
        <p:txBody>
          <a:bodyPr lIns="0" tIns="16560" rIns="0" bIns="0" anchor="t">
            <a:noAutofit/>
          </a:bodyPr>
          <a:lstStyle/>
          <a:p>
            <a:pPr>
              <a:lnSpc>
                <a:spcPct val="100000"/>
              </a:lnSpc>
              <a:spcBef>
                <a:spcPts val="130"/>
              </a:spcBef>
            </a:pPr>
            <a:r>
              <a:rPr lang="gl-ES" sz="1000" spc="12" dirty="0">
                <a:solidFill>
                  <a:srgbClr val="FFFFFF"/>
                </a:solidFill>
                <a:latin typeface="Xunta Sans"/>
              </a:rPr>
              <a:t>Septiembre 2025</a:t>
            </a:r>
            <a:endParaRPr lang="gl-ES" sz="1000" b="0" strike="noStrike" spc="-1" dirty="0">
              <a:solidFill>
                <a:srgbClr val="000000"/>
              </a:solidFill>
              <a:latin typeface="Xunta Sans"/>
            </a:endParaRPr>
          </a:p>
        </p:txBody>
      </p:sp>
      <p:pic>
        <p:nvPicPr>
          <p:cNvPr id="5" name="Imagen 4"/>
          <p:cNvPicPr/>
          <p:nvPr/>
        </p:nvPicPr>
        <p:blipFill>
          <a:blip r:embed="rId2"/>
          <a:stretch/>
        </p:blipFill>
        <p:spPr>
          <a:xfrm>
            <a:off x="1008000" y="720000"/>
            <a:ext cx="3355200" cy="720000"/>
          </a:xfrm>
          <a:prstGeom prst="rect">
            <a:avLst/>
          </a:prstGeom>
          <a:ln w="0">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BC4"/>
        </a:solidFill>
        <a:effectLst/>
      </p:bgPr>
    </p:bg>
    <p:spTree>
      <p:nvGrpSpPr>
        <p:cNvPr id="1" name="">
          <a:extLst>
            <a:ext uri="{FF2B5EF4-FFF2-40B4-BE49-F238E27FC236}">
              <a16:creationId xmlns:a16="http://schemas.microsoft.com/office/drawing/2014/main" id="{05BB014C-B2BA-0F43-FA3D-AF3A81FA2422}"/>
            </a:ext>
          </a:extLst>
        </p:cNvPr>
        <p:cNvGrpSpPr/>
        <p:nvPr/>
      </p:nvGrpSpPr>
      <p:grpSpPr>
        <a:xfrm>
          <a:off x="0" y="0"/>
          <a:ext cx="0" cy="0"/>
          <a:chOff x="0" y="0"/>
          <a:chExt cx="0" cy="0"/>
        </a:xfrm>
      </p:grpSpPr>
      <p:sp>
        <p:nvSpPr>
          <p:cNvPr id="85" name="object 9">
            <a:extLst>
              <a:ext uri="{FF2B5EF4-FFF2-40B4-BE49-F238E27FC236}">
                <a16:creationId xmlns:a16="http://schemas.microsoft.com/office/drawing/2014/main" id="{154CBAB5-21A9-4450-ED19-9F54B061C064}"/>
              </a:ext>
            </a:extLst>
          </p:cNvPr>
          <p:cNvSpPr txBox="1"/>
          <p:nvPr/>
        </p:nvSpPr>
        <p:spPr>
          <a:xfrm>
            <a:off x="742680" y="1299240"/>
            <a:ext cx="3948840" cy="935640"/>
          </a:xfrm>
          <a:prstGeom prst="rect">
            <a:avLst/>
          </a:prstGeom>
          <a:noFill/>
          <a:ln w="0">
            <a:noFill/>
          </a:ln>
        </p:spPr>
        <p:txBody>
          <a:bodyPr lIns="0" tIns="12240" rIns="0" bIns="0" anchor="t">
            <a:noAutofit/>
          </a:bodyPr>
          <a:lstStyle/>
          <a:p>
            <a:pPr marL="12065">
              <a:lnSpc>
                <a:spcPct val="100000"/>
              </a:lnSpc>
              <a:spcBef>
                <a:spcPts val="96"/>
              </a:spcBef>
            </a:pPr>
            <a:r>
              <a:rPr lang="es-ES" sz="6000" spc="-7" dirty="0">
                <a:solidFill>
                  <a:srgbClr val="FFFFFF"/>
                </a:solidFill>
                <a:latin typeface="Xunta Sans"/>
              </a:rPr>
              <a:t>3</a:t>
            </a:r>
            <a:r>
              <a:rPr lang="es-ES" sz="6000" b="0" strike="noStrike" spc="-7" dirty="0">
                <a:solidFill>
                  <a:srgbClr val="FFFFFF"/>
                </a:solidFill>
                <a:latin typeface="Xunta Sans"/>
              </a:rPr>
              <a:t> -</a:t>
            </a:r>
            <a:endParaRPr lang="es-ES" sz="6000" b="0" strike="noStrike" spc="-1" dirty="0">
              <a:solidFill>
                <a:srgbClr val="000000"/>
              </a:solidFill>
              <a:latin typeface="Xunta Sans"/>
            </a:endParaRPr>
          </a:p>
        </p:txBody>
      </p:sp>
      <p:sp>
        <p:nvSpPr>
          <p:cNvPr id="86" name="object 10">
            <a:extLst>
              <a:ext uri="{FF2B5EF4-FFF2-40B4-BE49-F238E27FC236}">
                <a16:creationId xmlns:a16="http://schemas.microsoft.com/office/drawing/2014/main" id="{B2E5D04F-3EB4-9F13-22CA-705C723ED234}"/>
              </a:ext>
            </a:extLst>
          </p:cNvPr>
          <p:cNvSpPr txBox="1"/>
          <p:nvPr/>
        </p:nvSpPr>
        <p:spPr>
          <a:xfrm>
            <a:off x="1851162" y="1299240"/>
            <a:ext cx="8241457" cy="1853640"/>
          </a:xfrm>
          <a:prstGeom prst="rect">
            <a:avLst/>
          </a:prstGeom>
          <a:noFill/>
          <a:ln w="0">
            <a:noFill/>
          </a:ln>
        </p:spPr>
        <p:txBody>
          <a:bodyPr lIns="0" tIns="12240" rIns="0" bIns="0" anchor="t">
            <a:noAutofit/>
          </a:bodyPr>
          <a:lstStyle/>
          <a:p>
            <a:pPr marL="12065">
              <a:spcBef>
                <a:spcPts val="96"/>
              </a:spcBef>
            </a:pPr>
            <a:r>
              <a:rPr lang="es-ES" sz="6000" spc="-7" dirty="0">
                <a:solidFill>
                  <a:srgbClr val="FFFFFF"/>
                </a:solidFill>
                <a:latin typeface="Xunta Sans"/>
              </a:rPr>
              <a:t>Actualización de Expedientes</a:t>
            </a:r>
          </a:p>
        </p:txBody>
      </p:sp>
      <p:sp>
        <p:nvSpPr>
          <p:cNvPr id="87" name="CuadroTexto 41">
            <a:extLst>
              <a:ext uri="{FF2B5EF4-FFF2-40B4-BE49-F238E27FC236}">
                <a16:creationId xmlns:a16="http://schemas.microsoft.com/office/drawing/2014/main" id="{9CD9B665-C757-E462-EADD-53D0CC95A63B}"/>
              </a:ext>
            </a:extLst>
          </p:cNvPr>
          <p:cNvSpPr txBox="1"/>
          <p:nvPr/>
        </p:nvSpPr>
        <p:spPr>
          <a:xfrm>
            <a:off x="-118800" y="-1040760"/>
            <a:ext cx="2521440" cy="646200"/>
          </a:xfrm>
          <a:prstGeom prst="rect">
            <a:avLst/>
          </a:prstGeom>
          <a:noFill/>
          <a:ln w="0">
            <a:noFill/>
          </a:ln>
        </p:spPr>
        <p:txBody>
          <a:bodyPr anchor="t">
            <a:noAutofit/>
          </a:bodyPr>
          <a:lstStyle/>
          <a:p>
            <a:pPr>
              <a:lnSpc>
                <a:spcPct val="100000"/>
              </a:lnSpc>
            </a:pPr>
            <a:r>
              <a:rPr lang="es-ES" sz="3600" b="0" strike="noStrike" spc="-1" dirty="0">
                <a:solidFill>
                  <a:srgbClr val="000000"/>
                </a:solidFill>
                <a:latin typeface="Xunta Sans"/>
              </a:rPr>
              <a:t>SEPARATA</a:t>
            </a:r>
          </a:p>
        </p:txBody>
      </p:sp>
      <p:pic>
        <p:nvPicPr>
          <p:cNvPr id="6" name="Imagen 5">
            <a:extLst>
              <a:ext uri="{FF2B5EF4-FFF2-40B4-BE49-F238E27FC236}">
                <a16:creationId xmlns:a16="http://schemas.microsoft.com/office/drawing/2014/main" id="{A2236FB0-60E7-1541-BBC7-5D13640DF1FB}"/>
              </a:ext>
            </a:extLst>
          </p:cNvPr>
          <p:cNvPicPr/>
          <p:nvPr/>
        </p:nvPicPr>
        <p:blipFill>
          <a:blip r:embed="rId2"/>
          <a:stretch/>
        </p:blipFill>
        <p:spPr>
          <a:xfrm>
            <a:off x="831293" y="381240"/>
            <a:ext cx="1677600" cy="360000"/>
          </a:xfrm>
          <a:prstGeom prst="rect">
            <a:avLst/>
          </a:prstGeom>
          <a:ln w="0">
            <a:noFill/>
          </a:ln>
        </p:spPr>
      </p:pic>
    </p:spTree>
    <p:extLst>
      <p:ext uri="{BB962C8B-B14F-4D97-AF65-F5344CB8AC3E}">
        <p14:creationId xmlns:p14="http://schemas.microsoft.com/office/powerpoint/2010/main" val="1570164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BC4"/>
        </a:solidFill>
        <a:effectLst/>
      </p:bgPr>
    </p:bg>
    <p:spTree>
      <p:nvGrpSpPr>
        <p:cNvPr id="1" name=""/>
        <p:cNvGrpSpPr/>
        <p:nvPr/>
      </p:nvGrpSpPr>
      <p:grpSpPr>
        <a:xfrm>
          <a:off x="0" y="0"/>
          <a:ext cx="0" cy="0"/>
          <a:chOff x="0" y="0"/>
          <a:chExt cx="0" cy="0"/>
        </a:xfrm>
      </p:grpSpPr>
      <p:sp>
        <p:nvSpPr>
          <p:cNvPr id="96" name="object 11"/>
          <p:cNvSpPr txBox="1"/>
          <p:nvPr/>
        </p:nvSpPr>
        <p:spPr>
          <a:xfrm>
            <a:off x="603786" y="982392"/>
            <a:ext cx="4476780" cy="845355"/>
          </a:xfrm>
          <a:prstGeom prst="rect">
            <a:avLst/>
          </a:prstGeom>
          <a:noFill/>
          <a:ln w="0">
            <a:noFill/>
          </a:ln>
        </p:spPr>
        <p:txBody>
          <a:bodyPr lIns="0" tIns="12240" rIns="0" bIns="0" anchor="t">
            <a:noAutofit/>
          </a:bodyPr>
          <a:lstStyle/>
          <a:p>
            <a:pPr marL="12065">
              <a:spcBef>
                <a:spcPts val="96"/>
              </a:spcBef>
            </a:pPr>
            <a:r>
              <a:rPr lang="gl-ES" b="1" spc="-7" dirty="0">
                <a:solidFill>
                  <a:schemeClr val="bg1"/>
                </a:solidFill>
                <a:latin typeface="Xunta Sans"/>
              </a:rPr>
              <a:t>3.1 Presentación en Sede</a:t>
            </a:r>
            <a:endParaRPr lang="en-US" dirty="0">
              <a:solidFill>
                <a:schemeClr val="bg1"/>
              </a:solidFill>
            </a:endParaRPr>
          </a:p>
        </p:txBody>
      </p:sp>
      <p:sp>
        <p:nvSpPr>
          <p:cNvPr id="97" name="object 12"/>
          <p:cNvSpPr txBox="1"/>
          <p:nvPr/>
        </p:nvSpPr>
        <p:spPr>
          <a:xfrm>
            <a:off x="603785" y="1583698"/>
            <a:ext cx="3922273" cy="2497491"/>
          </a:xfrm>
          <a:prstGeom prst="rect">
            <a:avLst/>
          </a:prstGeom>
          <a:noFill/>
          <a:ln w="0">
            <a:noFill/>
          </a:ln>
        </p:spPr>
        <p:txBody>
          <a:bodyPr lIns="0" tIns="14760" rIns="0" bIns="0" anchor="t">
            <a:noAutofit/>
          </a:bodyPr>
          <a:lstStyle/>
          <a:p>
            <a:r>
              <a:rPr lang="es-ES" sz="1100" spc="4" dirty="0">
                <a:solidFill>
                  <a:srgbClr val="FFFFFF"/>
                </a:solidFill>
                <a:latin typeface="Xunta Sans"/>
                <a:ea typeface="+mn-lt"/>
                <a:cs typeface="+mn-lt"/>
              </a:rPr>
              <a:t>Desde el momento en que se </a:t>
            </a:r>
            <a:r>
              <a:rPr lang="es-ES" sz="1100" b="1" spc="4" dirty="0">
                <a:solidFill>
                  <a:srgbClr val="FFFFFF"/>
                </a:solidFill>
                <a:latin typeface="Xunta Sans"/>
                <a:ea typeface="+mn-lt"/>
                <a:cs typeface="+mn-lt"/>
              </a:rPr>
              <a:t>finaliza la presentación por parte del interesado, esta pasará a estar disponible para poder ser consultada</a:t>
            </a:r>
            <a:r>
              <a:rPr lang="es-ES" sz="1100" spc="4" dirty="0">
                <a:solidFill>
                  <a:srgbClr val="FFFFFF"/>
                </a:solidFill>
                <a:latin typeface="Xunta Sans"/>
                <a:ea typeface="+mn-lt"/>
                <a:cs typeface="+mn-lt"/>
              </a:rPr>
              <a:t> desde el área privada de la Sede Electrónica y desde XuntaEu. </a:t>
            </a:r>
            <a:endParaRPr lang="es-ES" dirty="0">
              <a:solidFill>
                <a:srgbClr val="000000"/>
              </a:solidFill>
              <a:latin typeface="Arial"/>
              <a:ea typeface="+mn-lt"/>
              <a:cs typeface="+mn-lt"/>
            </a:endParaRPr>
          </a:p>
          <a:p>
            <a:endParaRPr lang="es-ES" sz="1100" spc="4" dirty="0">
              <a:solidFill>
                <a:srgbClr val="FFFFFF"/>
              </a:solidFill>
              <a:latin typeface="Xunta Sans"/>
              <a:ea typeface="+mn-lt"/>
              <a:cs typeface="+mn-lt"/>
            </a:endParaRPr>
          </a:p>
          <a:p>
            <a:r>
              <a:rPr lang="es-ES" sz="1100" spc="4" dirty="0">
                <a:solidFill>
                  <a:srgbClr val="FFFFFF"/>
                </a:solidFill>
                <a:latin typeface="Arial"/>
                <a:cs typeface="Arial"/>
              </a:rPr>
              <a:t>Una vez finalizada la presentación por parte del ciudadano </a:t>
            </a:r>
            <a:r>
              <a:rPr lang="es-ES" sz="1100" b="1" spc="4" dirty="0">
                <a:solidFill>
                  <a:srgbClr val="FFFFFF"/>
                </a:solidFill>
                <a:latin typeface="Arial"/>
                <a:cs typeface="Arial"/>
              </a:rPr>
              <a:t>el sistema tramitador tiene que recogerla de REXEL</a:t>
            </a:r>
            <a:r>
              <a:rPr lang="es-ES" sz="1100" spc="4" dirty="0">
                <a:solidFill>
                  <a:srgbClr val="FFFFFF"/>
                </a:solidFill>
                <a:latin typeface="Arial"/>
                <a:cs typeface="Arial"/>
              </a:rPr>
              <a:t> para poder iniciar la tramitación. </a:t>
            </a:r>
            <a:endParaRPr lang="es-ES" sz="1100" spc="4" dirty="0">
              <a:solidFill>
                <a:srgbClr val="000000"/>
              </a:solidFill>
              <a:latin typeface="Arial"/>
              <a:cs typeface="Arial"/>
            </a:endParaRPr>
          </a:p>
          <a:p>
            <a:endParaRPr lang="es-ES" sz="1100" spc="4" dirty="0">
              <a:solidFill>
                <a:srgbClr val="FFFFFF"/>
              </a:solidFill>
              <a:latin typeface="Arial"/>
              <a:cs typeface="Arial"/>
            </a:endParaRPr>
          </a:p>
          <a:p>
            <a:r>
              <a:rPr lang="es-ES" sz="1100" spc="4" dirty="0">
                <a:solidFill>
                  <a:srgbClr val="FFFFFF"/>
                </a:solidFill>
                <a:latin typeface="Arial"/>
                <a:cs typeface="Arial"/>
              </a:rPr>
              <a:t>Dentro de su flujo de tramitación es cuando se tiene que crear y actualizar el expediente en la Carpeta ciudadana, </a:t>
            </a:r>
            <a:r>
              <a:rPr lang="es-ES" sz="1100" b="1" spc="4" dirty="0">
                <a:solidFill>
                  <a:srgbClr val="FFFFFF"/>
                </a:solidFill>
                <a:latin typeface="Arial"/>
                <a:cs typeface="Arial"/>
              </a:rPr>
              <a:t>siendo responsabilidad del sistema tramitador tanto el envío inicial como el mantenimiento de la información contenida en el expediente, </a:t>
            </a:r>
            <a:r>
              <a:rPr lang="es-ES" sz="1100" spc="4" dirty="0">
                <a:solidFill>
                  <a:srgbClr val="FFFFFF"/>
                </a:solidFill>
                <a:latin typeface="Arial"/>
                <a:cs typeface="Arial"/>
              </a:rPr>
              <a:t>que será la que se le muestre al administrado.</a:t>
            </a:r>
            <a:endParaRPr lang="es-ES" sz="1100" spc="4" dirty="0">
              <a:solidFill>
                <a:srgbClr val="000000"/>
              </a:solidFill>
              <a:latin typeface="Arial"/>
              <a:cs typeface="Arial"/>
            </a:endParaRPr>
          </a:p>
          <a:p>
            <a:endParaRPr lang="es-ES" sz="1100" spc="4" dirty="0">
              <a:solidFill>
                <a:srgbClr val="FFFFFF"/>
              </a:solidFill>
              <a:latin typeface="Xunta Sans"/>
              <a:cs typeface="Arial"/>
            </a:endParaRPr>
          </a:p>
          <a:p>
            <a:endParaRPr lang="es-ES" sz="1100" spc="4" dirty="0">
              <a:solidFill>
                <a:srgbClr val="FFFFFF"/>
              </a:solidFill>
              <a:latin typeface="Xunta Sans"/>
              <a:cs typeface="Arial"/>
            </a:endParaRPr>
          </a:p>
          <a:p>
            <a:endParaRPr lang="es-ES" sz="1100" spc="4" dirty="0">
              <a:solidFill>
                <a:srgbClr val="FFFFFF"/>
              </a:solidFill>
              <a:latin typeface="Xunta Sans"/>
              <a:cs typeface="Arial"/>
            </a:endParaRPr>
          </a:p>
        </p:txBody>
      </p:sp>
      <p:pic>
        <p:nvPicPr>
          <p:cNvPr id="98" name="Imagen 7" descr="Imagen que contiene interior, ventana, foto, cocina&#10;&#10;Descripción generada automáticamente"/>
          <p:cNvPicPr/>
          <p:nvPr/>
        </p:nvPicPr>
        <p:blipFill>
          <a:blip r:embed="rId2"/>
          <a:srcRect l="14192" t="9353" r="8852" b="2946"/>
          <a:stretch/>
        </p:blipFill>
        <p:spPr>
          <a:xfrm>
            <a:off x="5340240" y="0"/>
            <a:ext cx="6809803" cy="6858000"/>
          </a:xfrm>
          <a:prstGeom prst="rect">
            <a:avLst/>
          </a:prstGeom>
          <a:ln w="12600">
            <a:noFill/>
          </a:ln>
        </p:spPr>
      </p:pic>
      <p:sp>
        <p:nvSpPr>
          <p:cNvPr id="4" name="Rectángulo 3">
            <a:extLst>
              <a:ext uri="{FF2B5EF4-FFF2-40B4-BE49-F238E27FC236}">
                <a16:creationId xmlns:a16="http://schemas.microsoft.com/office/drawing/2014/main" id="{2B1EEB7C-1440-1AC0-09F8-80BC1E2A92F0}"/>
              </a:ext>
            </a:extLst>
          </p:cNvPr>
          <p:cNvSpPr/>
          <p:nvPr/>
        </p:nvSpPr>
        <p:spPr>
          <a:xfrm>
            <a:off x="5253712" y="0"/>
            <a:ext cx="6938288"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8" name="object 2"/>
          <p:cNvSpPr txBox="1"/>
          <p:nvPr/>
        </p:nvSpPr>
        <p:spPr>
          <a:xfrm>
            <a:off x="5506151" y="280459"/>
            <a:ext cx="6104955" cy="1560604"/>
          </a:xfrm>
          <a:prstGeom prst="rect">
            <a:avLst/>
          </a:prstGeom>
          <a:noFill/>
          <a:ln>
            <a:noFill/>
          </a:ln>
        </p:spPr>
        <p:txBody>
          <a:bodyPr vert="horz" wrap="square" lIns="0" tIns="12240" rIns="0" bIns="0" anchor="t" anchorCtr="0" compatLnSpc="0">
            <a:spAutoFit/>
          </a:bodyPr>
          <a:lstStyle/>
          <a:p>
            <a:pPr marL="12065" marR="4445">
              <a:spcBef>
                <a:spcPts val="96"/>
              </a:spcBef>
              <a:defRPr sz="1800"/>
            </a:pPr>
            <a:r>
              <a:rPr lang="es-ES" sz="1100" b="1" spc="-6" dirty="0">
                <a:solidFill>
                  <a:srgbClr val="6D6E71"/>
                </a:solidFill>
                <a:latin typeface="Xunta Sans"/>
                <a:ea typeface="Roboto"/>
                <a:cs typeface="+mn-lt"/>
              </a:rPr>
              <a:t>Detalle de la Presentación:</a:t>
            </a:r>
            <a:endParaRPr lang="en-US" sz="1100" b="1" dirty="0">
              <a:latin typeface="Xunta Sans"/>
            </a:endParaRPr>
          </a:p>
          <a:p>
            <a:pPr marL="12065" marR="4445">
              <a:spcBef>
                <a:spcPts val="96"/>
              </a:spcBef>
              <a:defRPr sz="1800"/>
            </a:pPr>
            <a:endParaRPr lang="es-ES" sz="1100" spc="-6" dirty="0">
              <a:solidFill>
                <a:srgbClr val="6D6E71"/>
              </a:solidFill>
              <a:latin typeface="Xunta Sans"/>
              <a:ea typeface="Roboto"/>
              <a:cs typeface="Arial"/>
            </a:endParaRPr>
          </a:p>
          <a:p>
            <a:pPr>
              <a:defRPr sz="1800"/>
            </a:pPr>
            <a:r>
              <a:rPr lang="es-ES" sz="1100" spc="-6" dirty="0">
                <a:solidFill>
                  <a:srgbClr val="6D6E71"/>
                </a:solidFill>
                <a:latin typeface="Xunta Sans"/>
                <a:ea typeface="+mn-lt"/>
                <a:cs typeface="+mn-lt"/>
              </a:rPr>
              <a:t>Una vez se ha creado una presentación, podrá ser</a:t>
            </a:r>
            <a:r>
              <a:rPr lang="es-ES" sz="1100" b="1" spc="-6" dirty="0">
                <a:solidFill>
                  <a:srgbClr val="6D6E71"/>
                </a:solidFill>
                <a:latin typeface="Xunta Sans"/>
                <a:ea typeface="+mn-lt"/>
                <a:cs typeface="+mn-lt"/>
              </a:rPr>
              <a:t> identificada tanto en el área privada de la Sede Electrónica como en XuntaEu en la sección de "Expedientes" </a:t>
            </a:r>
            <a:r>
              <a:rPr lang="es-ES" sz="1100" spc="-6" dirty="0">
                <a:solidFill>
                  <a:srgbClr val="6D6E71"/>
                </a:solidFill>
                <a:latin typeface="Xunta Sans"/>
                <a:ea typeface="+mn-lt"/>
                <a:cs typeface="+mn-lt"/>
              </a:rPr>
              <a:t>por su </a:t>
            </a:r>
            <a:r>
              <a:rPr lang="es-ES" sz="1100" b="1" spc="-6" dirty="0">
                <a:solidFill>
                  <a:srgbClr val="6D6E71"/>
                </a:solidFill>
                <a:latin typeface="Xunta Sans"/>
                <a:ea typeface="+mn-lt"/>
                <a:cs typeface="+mn-lt"/>
              </a:rPr>
              <a:t>número de registro</a:t>
            </a:r>
            <a:r>
              <a:rPr lang="es-ES" sz="1100" spc="-6" dirty="0">
                <a:solidFill>
                  <a:srgbClr val="6D6E71"/>
                </a:solidFill>
                <a:latin typeface="Xunta Sans"/>
                <a:ea typeface="+mn-lt"/>
                <a:cs typeface="+mn-lt"/>
              </a:rPr>
              <a:t>.</a:t>
            </a:r>
          </a:p>
          <a:p>
            <a:pPr>
              <a:defRPr sz="1800"/>
            </a:pPr>
            <a:endParaRPr lang="es-ES" sz="1100" spc="-6" dirty="0">
              <a:solidFill>
                <a:srgbClr val="6D6E71"/>
              </a:solidFill>
              <a:latin typeface="Xunta Sans"/>
              <a:ea typeface="+mn-lt"/>
              <a:cs typeface="+mn-lt"/>
            </a:endParaRPr>
          </a:p>
          <a:p>
            <a:pPr>
              <a:defRPr sz="1800"/>
            </a:pPr>
            <a:r>
              <a:rPr lang="es-ES" sz="1100" spc="-6" dirty="0">
                <a:solidFill>
                  <a:srgbClr val="6D6E71"/>
                </a:solidFill>
                <a:latin typeface="Xunta Sans"/>
                <a:ea typeface="+mn-lt"/>
                <a:cs typeface="+mn-lt"/>
              </a:rPr>
              <a:t>En el detalle de la presentación podrá consultarse entre otras cosas los </a:t>
            </a:r>
            <a:r>
              <a:rPr lang="es-ES" sz="1100" b="1" spc="-6" dirty="0">
                <a:solidFill>
                  <a:srgbClr val="6D6E71"/>
                </a:solidFill>
                <a:latin typeface="Xunta Sans"/>
                <a:ea typeface="+mn-lt"/>
                <a:cs typeface="+mn-lt"/>
              </a:rPr>
              <a:t>documentos que el administrado ha adjuntado durante el proceso de presentación junto a la solicitud y justificante</a:t>
            </a:r>
            <a:r>
              <a:rPr lang="es-ES" sz="1100" spc="-6" dirty="0">
                <a:solidFill>
                  <a:srgbClr val="6D6E71"/>
                </a:solidFill>
                <a:latin typeface="Xunta Sans"/>
                <a:ea typeface="+mn-lt"/>
                <a:cs typeface="+mn-lt"/>
              </a:rPr>
              <a:t> generado por la administración.</a:t>
            </a:r>
          </a:p>
          <a:p>
            <a:pPr>
              <a:defRPr sz="1800"/>
            </a:pPr>
            <a:endParaRPr lang="es-ES" sz="1100" dirty="0">
              <a:solidFill>
                <a:srgbClr val="000000"/>
              </a:solidFill>
              <a:ea typeface="+mn-lt"/>
              <a:cs typeface="+mn-lt"/>
            </a:endParaRPr>
          </a:p>
        </p:txBody>
      </p:sp>
      <p:pic>
        <p:nvPicPr>
          <p:cNvPr id="16" name="Imagen 15"/>
          <p:cNvPicPr/>
          <p:nvPr/>
        </p:nvPicPr>
        <p:blipFill>
          <a:blip r:embed="rId3"/>
          <a:stretch/>
        </p:blipFill>
        <p:spPr>
          <a:xfrm>
            <a:off x="788400" y="360000"/>
            <a:ext cx="1677600" cy="360000"/>
          </a:xfrm>
          <a:prstGeom prst="rect">
            <a:avLst/>
          </a:prstGeom>
          <a:ln w="0">
            <a:noFill/>
          </a:ln>
        </p:spPr>
      </p:pic>
      <p:pic>
        <p:nvPicPr>
          <p:cNvPr id="3" name="Picture 2">
            <a:extLst>
              <a:ext uri="{FF2B5EF4-FFF2-40B4-BE49-F238E27FC236}">
                <a16:creationId xmlns:a16="http://schemas.microsoft.com/office/drawing/2014/main" id="{DD76C28B-754A-B3E7-FDE7-591F86CF10F3}"/>
              </a:ext>
            </a:extLst>
          </p:cNvPr>
          <p:cNvPicPr>
            <a:picLocks noChangeAspect="1"/>
          </p:cNvPicPr>
          <p:nvPr/>
        </p:nvPicPr>
        <p:blipFill>
          <a:blip r:embed="rId4"/>
          <a:stretch>
            <a:fillRect/>
          </a:stretch>
        </p:blipFill>
        <p:spPr>
          <a:xfrm>
            <a:off x="5349362" y="1962688"/>
            <a:ext cx="6791558" cy="4237001"/>
          </a:xfrm>
          <a:prstGeom prst="rect">
            <a:avLst/>
          </a:prstGeom>
        </p:spPr>
      </p:pic>
    </p:spTree>
    <p:extLst>
      <p:ext uri="{BB962C8B-B14F-4D97-AF65-F5344CB8AC3E}">
        <p14:creationId xmlns:p14="http://schemas.microsoft.com/office/powerpoint/2010/main" val="866940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BC4"/>
        </a:solidFill>
        <a:effectLst/>
      </p:bgPr>
    </p:bg>
    <p:spTree>
      <p:nvGrpSpPr>
        <p:cNvPr id="1" name="">
          <a:extLst>
            <a:ext uri="{FF2B5EF4-FFF2-40B4-BE49-F238E27FC236}">
              <a16:creationId xmlns:a16="http://schemas.microsoft.com/office/drawing/2014/main" id="{3EC78C67-9C73-8800-A2E9-0C33C2387022}"/>
            </a:ext>
          </a:extLst>
        </p:cNvPr>
        <p:cNvGrpSpPr/>
        <p:nvPr/>
      </p:nvGrpSpPr>
      <p:grpSpPr>
        <a:xfrm>
          <a:off x="0" y="0"/>
          <a:ext cx="0" cy="0"/>
          <a:chOff x="0" y="0"/>
          <a:chExt cx="0" cy="0"/>
        </a:xfrm>
      </p:grpSpPr>
      <p:sp>
        <p:nvSpPr>
          <p:cNvPr id="96" name="object 11">
            <a:extLst>
              <a:ext uri="{FF2B5EF4-FFF2-40B4-BE49-F238E27FC236}">
                <a16:creationId xmlns:a16="http://schemas.microsoft.com/office/drawing/2014/main" id="{E3B20D2D-4CDE-E34D-4315-C2055C8E2061}"/>
              </a:ext>
            </a:extLst>
          </p:cNvPr>
          <p:cNvSpPr txBox="1"/>
          <p:nvPr/>
        </p:nvSpPr>
        <p:spPr>
          <a:xfrm>
            <a:off x="603786" y="982392"/>
            <a:ext cx="4476780" cy="845355"/>
          </a:xfrm>
          <a:prstGeom prst="rect">
            <a:avLst/>
          </a:prstGeom>
          <a:noFill/>
          <a:ln w="0">
            <a:noFill/>
          </a:ln>
        </p:spPr>
        <p:txBody>
          <a:bodyPr lIns="0" tIns="12240" rIns="0" bIns="0" anchor="t">
            <a:noAutofit/>
          </a:bodyPr>
          <a:lstStyle/>
          <a:p>
            <a:pPr marL="12065">
              <a:spcBef>
                <a:spcPts val="96"/>
              </a:spcBef>
            </a:pPr>
            <a:r>
              <a:rPr lang="gl-ES" b="1" spc="-7" dirty="0">
                <a:solidFill>
                  <a:schemeClr val="bg1"/>
                </a:solidFill>
                <a:latin typeface="Xunta Sans"/>
              </a:rPr>
              <a:t>3.2 Servicios de envío de expedientes a la Sede electrónica</a:t>
            </a:r>
          </a:p>
        </p:txBody>
      </p:sp>
      <p:sp>
        <p:nvSpPr>
          <p:cNvPr id="97" name="object 12">
            <a:extLst>
              <a:ext uri="{FF2B5EF4-FFF2-40B4-BE49-F238E27FC236}">
                <a16:creationId xmlns:a16="http://schemas.microsoft.com/office/drawing/2014/main" id="{90B62DD6-F254-D227-A694-F55D86EDB10A}"/>
              </a:ext>
            </a:extLst>
          </p:cNvPr>
          <p:cNvSpPr txBox="1"/>
          <p:nvPr/>
        </p:nvSpPr>
        <p:spPr>
          <a:xfrm>
            <a:off x="603785" y="1964698"/>
            <a:ext cx="3922273" cy="3505024"/>
          </a:xfrm>
          <a:prstGeom prst="rect">
            <a:avLst/>
          </a:prstGeom>
          <a:noFill/>
          <a:ln w="0">
            <a:noFill/>
          </a:ln>
        </p:spPr>
        <p:txBody>
          <a:bodyPr lIns="0" tIns="14760" rIns="0" bIns="0" anchor="t">
            <a:noAutofit/>
          </a:bodyPr>
          <a:lstStyle/>
          <a:p>
            <a:pPr>
              <a:spcAft>
                <a:spcPts val="1199"/>
              </a:spcAft>
            </a:pPr>
            <a:r>
              <a:rPr lang="es-ES" sz="1100" spc="4" dirty="0">
                <a:solidFill>
                  <a:srgbClr val="FFFFFF"/>
                </a:solidFill>
                <a:ea typeface="+mn-lt"/>
                <a:cs typeface="+mn-lt"/>
              </a:rPr>
              <a:t>L</a:t>
            </a:r>
            <a:r>
              <a:rPr lang="es-ES" sz="1100" spc="4" dirty="0">
                <a:solidFill>
                  <a:srgbClr val="FFFFFF"/>
                </a:solidFill>
                <a:latin typeface="Segoe UI"/>
                <a:ea typeface="+mn-lt"/>
                <a:cs typeface="Segoe UI"/>
              </a:rPr>
              <a:t>a Sede Electrónica pone a disposición de los sistemas tramitadores integrados los servicios </a:t>
            </a:r>
            <a:r>
              <a:rPr lang="es-ES" sz="1100" b="1" spc="4" dirty="0">
                <a:solidFill>
                  <a:srgbClr val="FFFFFF"/>
                </a:solidFill>
                <a:latin typeface="Segoe UI"/>
                <a:ea typeface="+mn-lt"/>
                <a:cs typeface="Segoe UI"/>
              </a:rPr>
              <a:t>EnviarExpedientes </a:t>
            </a:r>
            <a:r>
              <a:rPr lang="es-ES" sz="1100" spc="4" dirty="0">
                <a:solidFill>
                  <a:srgbClr val="FFFFFF"/>
                </a:solidFill>
                <a:latin typeface="Segoe UI"/>
                <a:ea typeface="+mn-lt"/>
                <a:cs typeface="Segoe UI"/>
              </a:rPr>
              <a:t>y </a:t>
            </a:r>
            <a:r>
              <a:rPr lang="es-ES" sz="1100" b="1" spc="4" dirty="0">
                <a:solidFill>
                  <a:srgbClr val="FFFFFF"/>
                </a:solidFill>
                <a:latin typeface="Segoe UI"/>
                <a:ea typeface="+mn-lt"/>
                <a:cs typeface="Segoe UI"/>
              </a:rPr>
              <a:t>EnviarExpedientesIncremental</a:t>
            </a:r>
            <a:r>
              <a:rPr lang="es-ES" sz="1100" spc="4" dirty="0">
                <a:solidFill>
                  <a:srgbClr val="FFFFFF"/>
                </a:solidFill>
                <a:latin typeface="Segoe UI"/>
                <a:ea typeface="+mn-lt"/>
                <a:cs typeface="Segoe UI"/>
              </a:rPr>
              <a:t>, a través de los cuales se realiza la actualización de expedientes.</a:t>
            </a:r>
            <a:endParaRPr lang="en-US" sz="1100" spc="4" dirty="0">
              <a:solidFill>
                <a:srgbClr val="000000"/>
              </a:solidFill>
              <a:latin typeface="Segoe UI"/>
              <a:ea typeface="+mn-lt"/>
              <a:cs typeface="Segoe UI"/>
            </a:endParaRPr>
          </a:p>
          <a:p>
            <a:endParaRPr lang="es-ES" sz="1100" spc="4" dirty="0">
              <a:solidFill>
                <a:srgbClr val="000000"/>
              </a:solidFill>
              <a:latin typeface="Segoe UI"/>
              <a:ea typeface="+mn-lt"/>
              <a:cs typeface="Segoe UI"/>
            </a:endParaRPr>
          </a:p>
          <a:p>
            <a:pPr>
              <a:spcAft>
                <a:spcPts val="1199"/>
              </a:spcAft>
            </a:pPr>
            <a:r>
              <a:rPr lang="es-ES" sz="1100" spc="4" dirty="0">
                <a:solidFill>
                  <a:srgbClr val="FFFFFF"/>
                </a:solidFill>
                <a:ea typeface="+mn-lt"/>
                <a:cs typeface="+mn-lt"/>
              </a:rPr>
              <a:t>Mediante estos servicios, expuestos por la Sede Electrónica, se reciben los datos de los expedientes remitidos desde los distintos sistemas de tramitación.</a:t>
            </a:r>
            <a:endParaRPr lang="en-US" sz="1100" spc="4" dirty="0">
              <a:solidFill>
                <a:srgbClr val="000000"/>
              </a:solidFill>
              <a:ea typeface="+mn-lt"/>
              <a:cs typeface="+mn-lt"/>
            </a:endParaRPr>
          </a:p>
          <a:p>
            <a:pPr>
              <a:spcAft>
                <a:spcPts val="1199"/>
              </a:spcAft>
            </a:pPr>
            <a:endParaRPr lang="es-ES" sz="1100" spc="4" dirty="0">
              <a:solidFill>
                <a:srgbClr val="FFFFFF"/>
              </a:solidFill>
              <a:ea typeface="+mn-lt"/>
              <a:cs typeface="+mn-lt"/>
            </a:endParaRPr>
          </a:p>
        </p:txBody>
      </p:sp>
      <p:pic>
        <p:nvPicPr>
          <p:cNvPr id="98" name="Imagen 7" descr="Imagen que contiene interior, ventana, foto, cocina&#10;&#10;Descripción generada automáticamente">
            <a:extLst>
              <a:ext uri="{FF2B5EF4-FFF2-40B4-BE49-F238E27FC236}">
                <a16:creationId xmlns:a16="http://schemas.microsoft.com/office/drawing/2014/main" id="{C332271A-D001-C30F-FAA1-004B94E5E25E}"/>
              </a:ext>
            </a:extLst>
          </p:cNvPr>
          <p:cNvPicPr/>
          <p:nvPr/>
        </p:nvPicPr>
        <p:blipFill>
          <a:blip r:embed="rId2"/>
          <a:srcRect l="14192" t="9353" r="8852" b="2946"/>
          <a:stretch/>
        </p:blipFill>
        <p:spPr>
          <a:xfrm>
            <a:off x="5340240" y="0"/>
            <a:ext cx="6809803" cy="6858000"/>
          </a:xfrm>
          <a:prstGeom prst="rect">
            <a:avLst/>
          </a:prstGeom>
          <a:ln w="12600">
            <a:noFill/>
          </a:ln>
        </p:spPr>
      </p:pic>
      <p:sp>
        <p:nvSpPr>
          <p:cNvPr id="4" name="Rectángulo 3">
            <a:extLst>
              <a:ext uri="{FF2B5EF4-FFF2-40B4-BE49-F238E27FC236}">
                <a16:creationId xmlns:a16="http://schemas.microsoft.com/office/drawing/2014/main" id="{F9EC3B49-AD90-AFAC-60A1-BDCA7E37EB1D}"/>
              </a:ext>
            </a:extLst>
          </p:cNvPr>
          <p:cNvSpPr/>
          <p:nvPr/>
        </p:nvSpPr>
        <p:spPr>
          <a:xfrm>
            <a:off x="5253712" y="0"/>
            <a:ext cx="6938288"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8" name="object 2">
            <a:extLst>
              <a:ext uri="{FF2B5EF4-FFF2-40B4-BE49-F238E27FC236}">
                <a16:creationId xmlns:a16="http://schemas.microsoft.com/office/drawing/2014/main" id="{09B54BE5-626B-E3B3-4892-8F2B337DBC24}"/>
              </a:ext>
            </a:extLst>
          </p:cNvPr>
          <p:cNvSpPr txBox="1"/>
          <p:nvPr/>
        </p:nvSpPr>
        <p:spPr>
          <a:xfrm>
            <a:off x="5585214" y="982392"/>
            <a:ext cx="6104955" cy="4975898"/>
          </a:xfrm>
          <a:prstGeom prst="rect">
            <a:avLst/>
          </a:prstGeom>
          <a:noFill/>
          <a:ln>
            <a:noFill/>
          </a:ln>
        </p:spPr>
        <p:txBody>
          <a:bodyPr vert="horz" wrap="square" lIns="0" tIns="12240" rIns="0" bIns="0" anchor="t" anchorCtr="0" compatLnSpc="0">
            <a:spAutoFit/>
          </a:bodyPr>
          <a:lstStyle/>
          <a:p>
            <a:pPr marL="12065" marR="4445">
              <a:spcBef>
                <a:spcPts val="96"/>
              </a:spcBef>
              <a:defRPr sz="1800"/>
            </a:pPr>
            <a:r>
              <a:rPr lang="es-ES" sz="1100" b="1" spc="-6" dirty="0">
                <a:solidFill>
                  <a:srgbClr val="6D6E71"/>
                </a:solidFill>
                <a:latin typeface="Xunta Sans"/>
                <a:ea typeface="Roboto"/>
                <a:cs typeface="+mn-lt"/>
              </a:rPr>
              <a:t>EnviarExpedientes:</a:t>
            </a:r>
            <a:endParaRPr lang="en-US" sz="1100" b="1" dirty="0">
              <a:latin typeface="Xunta Sans"/>
            </a:endParaRPr>
          </a:p>
          <a:p>
            <a:pPr marL="12065" marR="4445">
              <a:spcBef>
                <a:spcPts val="96"/>
              </a:spcBef>
              <a:defRPr sz="1800"/>
            </a:pPr>
            <a:endParaRPr lang="es-ES" sz="1100" spc="-6" dirty="0">
              <a:solidFill>
                <a:srgbClr val="6D6E71"/>
              </a:solidFill>
              <a:latin typeface="Xunta Sans"/>
              <a:ea typeface="Roboto"/>
              <a:cs typeface="Arial"/>
            </a:endParaRPr>
          </a:p>
          <a:p>
            <a:pPr>
              <a:defRPr sz="1800"/>
            </a:pPr>
            <a:r>
              <a:rPr lang="es-ES" sz="1100" spc="-6" dirty="0">
                <a:solidFill>
                  <a:srgbClr val="6D6E71"/>
                </a:solidFill>
                <a:latin typeface="Xunta Sans"/>
                <a:ea typeface="+mn-lt"/>
                <a:cs typeface="+mn-lt"/>
              </a:rPr>
              <a:t>Este servicio permite realizar envíos con la información completa del expediente.</a:t>
            </a:r>
          </a:p>
          <a:p>
            <a:pPr>
              <a:defRPr sz="1800"/>
            </a:pPr>
            <a:endParaRPr lang="es-ES" sz="1100" spc="-6" dirty="0">
              <a:solidFill>
                <a:srgbClr val="6D6E71"/>
              </a:solidFill>
              <a:latin typeface="Xunta Sans"/>
              <a:ea typeface="+mn-lt"/>
              <a:cs typeface="+mn-lt"/>
            </a:endParaRPr>
          </a:p>
          <a:p>
            <a:pPr>
              <a:defRPr sz="1800"/>
            </a:pPr>
            <a:r>
              <a:rPr lang="es-ES" sz="1100" spc="-6" dirty="0">
                <a:solidFill>
                  <a:srgbClr val="6D6E71"/>
                </a:solidFill>
                <a:latin typeface="Xunta Sans"/>
                <a:ea typeface="+mn-lt"/>
                <a:cs typeface="+mn-lt"/>
              </a:rPr>
              <a:t>Es importante tener en cuenta que </a:t>
            </a:r>
            <a:r>
              <a:rPr lang="es-ES" sz="1100" b="1" spc="-6" dirty="0">
                <a:solidFill>
                  <a:srgbClr val="6D6E71"/>
                </a:solidFill>
                <a:latin typeface="Xunta Sans"/>
                <a:ea typeface="+mn-lt"/>
                <a:cs typeface="+mn-lt"/>
              </a:rPr>
              <a:t>los envíos no son incrementales, por lo que en cada llamada al servicio debe remitirse la totalidad de la información del expediente</a:t>
            </a:r>
            <a:r>
              <a:rPr lang="es-ES" sz="1100" spc="-6" dirty="0">
                <a:solidFill>
                  <a:srgbClr val="6D6E71"/>
                </a:solidFill>
                <a:latin typeface="Xunta Sans"/>
                <a:ea typeface="+mn-lt"/>
                <a:cs typeface="+mn-lt"/>
              </a:rPr>
              <a:t>, es decir, una imagen completa del expediente.</a:t>
            </a:r>
            <a:endParaRPr lang="es-ES" sz="1100" dirty="0">
              <a:latin typeface="Xunta Sans"/>
            </a:endParaRPr>
          </a:p>
          <a:p>
            <a:pPr>
              <a:defRPr sz="1800"/>
            </a:pPr>
            <a:endParaRPr lang="es-ES" sz="1100" spc="-6" dirty="0">
              <a:solidFill>
                <a:srgbClr val="6D6E71"/>
              </a:solidFill>
              <a:latin typeface="Xunta Sans"/>
              <a:ea typeface="Roboto"/>
              <a:cs typeface="Arial"/>
            </a:endParaRPr>
          </a:p>
          <a:p>
            <a:pPr>
              <a:defRPr sz="1800"/>
            </a:pPr>
            <a:r>
              <a:rPr lang="es-ES" sz="1100" b="1" spc="-6" dirty="0">
                <a:solidFill>
                  <a:srgbClr val="6D6E71"/>
                </a:solidFill>
                <a:latin typeface="Xunta Sans"/>
                <a:ea typeface="+mn-lt"/>
                <a:cs typeface="+mn-lt"/>
              </a:rPr>
              <a:t>EnviarExpedientesIncremental:</a:t>
            </a:r>
            <a:endParaRPr lang="es-ES" sz="1100" b="1" spc="-6" dirty="0">
              <a:solidFill>
                <a:srgbClr val="6D6E71"/>
              </a:solidFill>
              <a:latin typeface="Xunta Sans"/>
              <a:cs typeface="Arial"/>
            </a:endParaRPr>
          </a:p>
          <a:p>
            <a:pPr>
              <a:defRPr sz="1800"/>
            </a:pPr>
            <a:endParaRPr lang="es-ES" sz="1100" spc="-6" dirty="0">
              <a:solidFill>
                <a:srgbClr val="6D6E71"/>
              </a:solidFill>
              <a:latin typeface="Xunta Sans"/>
              <a:ea typeface="Roboto"/>
              <a:cs typeface="Arial"/>
            </a:endParaRPr>
          </a:p>
          <a:p>
            <a:pPr>
              <a:defRPr sz="1800"/>
            </a:pPr>
            <a:r>
              <a:rPr lang="es-ES" sz="1100" spc="-6" dirty="0">
                <a:solidFill>
                  <a:srgbClr val="6D6E71"/>
                </a:solidFill>
                <a:latin typeface="Xunta Sans"/>
                <a:ea typeface="Roboto"/>
                <a:cs typeface="+mn-lt"/>
              </a:rPr>
              <a:t>Este servicio permite realizar </a:t>
            </a:r>
            <a:r>
              <a:rPr lang="es-ES" sz="1100" b="1" spc="-6" dirty="0">
                <a:solidFill>
                  <a:srgbClr val="6D6E71"/>
                </a:solidFill>
                <a:latin typeface="Xunta Sans"/>
                <a:ea typeface="Roboto"/>
                <a:cs typeface="+mn-lt"/>
              </a:rPr>
              <a:t>actualizaciones parciales sobre los datos de un expediente</a:t>
            </a:r>
            <a:r>
              <a:rPr lang="es-ES" sz="1100" spc="-6" dirty="0">
                <a:solidFill>
                  <a:srgbClr val="6D6E71"/>
                </a:solidFill>
                <a:latin typeface="Xunta Sans"/>
                <a:ea typeface="Roboto"/>
                <a:cs typeface="+mn-lt"/>
              </a:rPr>
              <a:t>, sin necesidad de reenviar la totalidad de la información, lo que implica que la información enviada sea actualizada en lugar de sustituir la imagen completa del expediente. </a:t>
            </a:r>
          </a:p>
          <a:p>
            <a:pPr>
              <a:defRPr sz="1800"/>
            </a:pPr>
            <a:endParaRPr lang="es-ES" sz="1100" spc="-6" dirty="0">
              <a:solidFill>
                <a:srgbClr val="6D6E71"/>
              </a:solidFill>
              <a:latin typeface="Xunta Sans"/>
              <a:ea typeface="Roboto"/>
              <a:cs typeface="+mn-lt"/>
            </a:endParaRPr>
          </a:p>
          <a:p>
            <a:pPr>
              <a:defRPr sz="1800"/>
            </a:pPr>
            <a:r>
              <a:rPr lang="es-ES" sz="1100" spc="-6" dirty="0">
                <a:solidFill>
                  <a:srgbClr val="6D6E71"/>
                </a:solidFill>
                <a:latin typeface="Xunta Sans"/>
                <a:ea typeface="+mn-lt"/>
                <a:cs typeface="+mn-lt"/>
              </a:rPr>
              <a:t>La operación incremental puede emplearse tanto para </a:t>
            </a:r>
            <a:r>
              <a:rPr lang="es-ES" sz="1100" b="1" spc="-6" dirty="0">
                <a:solidFill>
                  <a:srgbClr val="6D6E71"/>
                </a:solidFill>
                <a:latin typeface="Xunta Sans"/>
                <a:ea typeface="+mn-lt"/>
                <a:cs typeface="+mn-lt"/>
              </a:rPr>
              <a:t>actualizar un expediente ya existente como para darlo de alta por primera vez</a:t>
            </a:r>
            <a:r>
              <a:rPr lang="es-ES" sz="1100" spc="-6" dirty="0">
                <a:solidFill>
                  <a:srgbClr val="6D6E71"/>
                </a:solidFill>
                <a:latin typeface="Xunta Sans"/>
                <a:ea typeface="+mn-lt"/>
                <a:cs typeface="+mn-lt"/>
              </a:rPr>
              <a:t>, en cuyo caso será necesario aportar un conjunto mínimo de datos obligatorios.</a:t>
            </a:r>
            <a:endParaRPr lang="es-ES" sz="1100" dirty="0">
              <a:latin typeface="Xunta Sans"/>
            </a:endParaRPr>
          </a:p>
          <a:p>
            <a:pPr>
              <a:defRPr sz="1800"/>
            </a:pPr>
            <a:endParaRPr lang="es-ES" sz="1100" spc="-6" dirty="0">
              <a:solidFill>
                <a:srgbClr val="6D6E71"/>
              </a:solidFill>
              <a:latin typeface="Xunta Sans"/>
              <a:ea typeface="+mn-lt"/>
              <a:cs typeface="+mn-lt"/>
            </a:endParaRPr>
          </a:p>
          <a:p>
            <a:pPr>
              <a:defRPr sz="1800"/>
            </a:pPr>
            <a:r>
              <a:rPr lang="es-ES" sz="1100" spc="-6" dirty="0">
                <a:solidFill>
                  <a:srgbClr val="6D6E71"/>
                </a:solidFill>
                <a:latin typeface="Xunta Sans"/>
                <a:ea typeface="+mn-lt"/>
                <a:cs typeface="+mn-lt"/>
              </a:rPr>
              <a:t>De este modo, es posible </a:t>
            </a:r>
            <a:r>
              <a:rPr lang="es-ES" sz="1100" b="1" spc="-6" dirty="0">
                <a:solidFill>
                  <a:srgbClr val="6D6E71"/>
                </a:solidFill>
                <a:latin typeface="Xunta Sans"/>
                <a:ea typeface="+mn-lt"/>
                <a:cs typeface="+mn-lt"/>
              </a:rPr>
              <a:t>crear</a:t>
            </a:r>
            <a:r>
              <a:rPr lang="es-ES" sz="1100" spc="-6" dirty="0">
                <a:solidFill>
                  <a:srgbClr val="6D6E71"/>
                </a:solidFill>
                <a:latin typeface="Xunta Sans"/>
                <a:ea typeface="+mn-lt"/>
                <a:cs typeface="+mn-lt"/>
              </a:rPr>
              <a:t>, </a:t>
            </a:r>
            <a:r>
              <a:rPr lang="es-ES" sz="1100" b="1" spc="-6" dirty="0">
                <a:solidFill>
                  <a:srgbClr val="6D6E71"/>
                </a:solidFill>
                <a:latin typeface="Xunta Sans"/>
                <a:ea typeface="+mn-lt"/>
                <a:cs typeface="+mn-lt"/>
              </a:rPr>
              <a:t>modificar </a:t>
            </a:r>
            <a:r>
              <a:rPr lang="es-ES" sz="1100" spc="-6" dirty="0">
                <a:solidFill>
                  <a:srgbClr val="6D6E71"/>
                </a:solidFill>
                <a:latin typeface="Xunta Sans"/>
                <a:ea typeface="+mn-lt"/>
                <a:cs typeface="+mn-lt"/>
              </a:rPr>
              <a:t>o </a:t>
            </a:r>
            <a:r>
              <a:rPr lang="es-ES" sz="1100" b="1" spc="-6" dirty="0">
                <a:solidFill>
                  <a:srgbClr val="6D6E71"/>
                </a:solidFill>
                <a:latin typeface="Xunta Sans"/>
                <a:ea typeface="+mn-lt"/>
                <a:cs typeface="+mn-lt"/>
              </a:rPr>
              <a:t>borrar </a:t>
            </a:r>
            <a:r>
              <a:rPr lang="es-ES" sz="1100" spc="-6" dirty="0">
                <a:solidFill>
                  <a:srgbClr val="6D6E71"/>
                </a:solidFill>
                <a:latin typeface="Xunta Sans"/>
                <a:ea typeface="+mn-lt"/>
                <a:cs typeface="+mn-lt"/>
              </a:rPr>
              <a:t>solicitantes, estados y documentos asociados al expediente sin tener que enviarlo por completo mediante el servicio EnviarExpedientes.</a:t>
            </a:r>
            <a:endParaRPr lang="es-ES" sz="1100" spc="-6" dirty="0">
              <a:solidFill>
                <a:srgbClr val="6D6E71"/>
              </a:solidFill>
              <a:latin typeface="Xunta Sans"/>
              <a:cs typeface="Arial"/>
            </a:endParaRPr>
          </a:p>
          <a:p>
            <a:pPr>
              <a:defRPr sz="1800"/>
            </a:pPr>
            <a:endParaRPr lang="es-ES" sz="1100" spc="-6" dirty="0">
              <a:solidFill>
                <a:srgbClr val="6D6E71"/>
              </a:solidFill>
              <a:latin typeface="Xunta Sans"/>
              <a:ea typeface="+mn-lt"/>
              <a:cs typeface="+mn-lt"/>
            </a:endParaRPr>
          </a:p>
          <a:p>
            <a:pPr>
              <a:defRPr sz="1800"/>
            </a:pPr>
            <a:r>
              <a:rPr lang="es-ES" sz="1100" b="1" spc="-6" dirty="0">
                <a:solidFill>
                  <a:srgbClr val="6D6E71"/>
                </a:solidFill>
                <a:latin typeface="Xunta Sans"/>
                <a:ea typeface="+mn-lt"/>
                <a:cs typeface="+mn-lt"/>
              </a:rPr>
              <a:t>EliminarExpediente:</a:t>
            </a:r>
          </a:p>
          <a:p>
            <a:pPr>
              <a:defRPr sz="1800"/>
            </a:pPr>
            <a:endParaRPr lang="es-ES" sz="1100" spc="-6" dirty="0">
              <a:solidFill>
                <a:srgbClr val="6D6E71"/>
              </a:solidFill>
              <a:latin typeface="Xunta Sans"/>
              <a:ea typeface="+mn-lt"/>
              <a:cs typeface="+mn-lt"/>
            </a:endParaRPr>
          </a:p>
          <a:p>
            <a:pPr>
              <a:defRPr sz="1800"/>
            </a:pPr>
            <a:r>
              <a:rPr lang="es-ES" sz="1100" spc="-6" dirty="0">
                <a:solidFill>
                  <a:srgbClr val="6D6E71"/>
                </a:solidFill>
                <a:latin typeface="Xunta Sans"/>
                <a:ea typeface="+mn-lt"/>
                <a:cs typeface="+mn-lt"/>
              </a:rPr>
              <a:t>Mediante este servicio los sistemas tramitadores pueden </a:t>
            </a:r>
            <a:r>
              <a:rPr lang="es-ES" sz="1100" b="1" spc="-6" dirty="0">
                <a:solidFill>
                  <a:srgbClr val="6D6E71"/>
                </a:solidFill>
                <a:latin typeface="Xunta Sans"/>
                <a:ea typeface="+mn-lt"/>
                <a:cs typeface="+mn-lt"/>
              </a:rPr>
              <a:t>eliminar los expedientes de la Carpeta ciudadana</a:t>
            </a:r>
            <a:r>
              <a:rPr lang="es-ES" sz="1100" spc="-6" dirty="0">
                <a:solidFill>
                  <a:srgbClr val="6D6E71"/>
                </a:solidFill>
                <a:latin typeface="Xunta Sans"/>
                <a:ea typeface="+mn-lt"/>
                <a:cs typeface="+mn-lt"/>
              </a:rPr>
              <a:t> que se encuentren en los estados aptos para su borrado. Actualmente sólo </a:t>
            </a:r>
            <a:r>
              <a:rPr lang="es-ES" sz="1100" b="1" spc="-6" dirty="0">
                <a:solidFill>
                  <a:srgbClr val="6D6E71"/>
                </a:solidFill>
                <a:latin typeface="Xunta Sans"/>
                <a:ea typeface="+mn-lt"/>
                <a:cs typeface="+mn-lt"/>
              </a:rPr>
              <a:t>se permite su borrado en el estado PRESENTADO</a:t>
            </a:r>
            <a:r>
              <a:rPr lang="es-ES" sz="1100" spc="-6" dirty="0">
                <a:solidFill>
                  <a:srgbClr val="6D6E71"/>
                </a:solidFill>
                <a:latin typeface="Xunta Sans"/>
                <a:ea typeface="+mn-lt"/>
                <a:cs typeface="+mn-lt"/>
              </a:rPr>
              <a:t>.</a:t>
            </a:r>
          </a:p>
          <a:p>
            <a:pPr>
              <a:defRPr sz="1800"/>
            </a:pPr>
            <a:endParaRPr lang="es-ES" sz="1100" spc="-6" dirty="0">
              <a:solidFill>
                <a:srgbClr val="6D6E71"/>
              </a:solidFill>
              <a:ea typeface="+mn-lt"/>
              <a:cs typeface="+mn-lt"/>
            </a:endParaRPr>
          </a:p>
          <a:p>
            <a:pPr>
              <a:defRPr sz="1800"/>
            </a:pPr>
            <a:endParaRPr lang="es-ES" sz="1100" spc="-6" dirty="0">
              <a:solidFill>
                <a:srgbClr val="6D6E71"/>
              </a:solidFill>
              <a:ea typeface="+mn-lt"/>
              <a:cs typeface="+mn-lt"/>
            </a:endParaRPr>
          </a:p>
          <a:p>
            <a:pPr>
              <a:defRPr sz="1800"/>
            </a:pPr>
            <a:endParaRPr lang="es-ES" sz="1100" dirty="0">
              <a:solidFill>
                <a:srgbClr val="000000"/>
              </a:solidFill>
              <a:ea typeface="+mn-lt"/>
              <a:cs typeface="+mn-lt"/>
            </a:endParaRPr>
          </a:p>
        </p:txBody>
      </p:sp>
      <p:pic>
        <p:nvPicPr>
          <p:cNvPr id="16" name="Imagen 15">
            <a:extLst>
              <a:ext uri="{FF2B5EF4-FFF2-40B4-BE49-F238E27FC236}">
                <a16:creationId xmlns:a16="http://schemas.microsoft.com/office/drawing/2014/main" id="{FD440AB1-EB89-C565-43CD-7C264F64B31F}"/>
              </a:ext>
            </a:extLst>
          </p:cNvPr>
          <p:cNvPicPr/>
          <p:nvPr/>
        </p:nvPicPr>
        <p:blipFill>
          <a:blip r:embed="rId3"/>
          <a:stretch/>
        </p:blipFill>
        <p:spPr>
          <a:xfrm>
            <a:off x="788400" y="360000"/>
            <a:ext cx="1677600" cy="360000"/>
          </a:xfrm>
          <a:prstGeom prst="rect">
            <a:avLst/>
          </a:prstGeom>
          <a:ln w="0">
            <a:noFill/>
          </a:ln>
        </p:spPr>
      </p:pic>
    </p:spTree>
    <p:extLst>
      <p:ext uri="{BB962C8B-B14F-4D97-AF65-F5344CB8AC3E}">
        <p14:creationId xmlns:p14="http://schemas.microsoft.com/office/powerpoint/2010/main" val="2759904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378A8F3-2B2B-3B29-CC54-9890DAEB66D0}"/>
            </a:ext>
          </a:extLst>
        </p:cNvPr>
        <p:cNvGrpSpPr/>
        <p:nvPr/>
      </p:nvGrpSpPr>
      <p:grpSpPr>
        <a:xfrm>
          <a:off x="0" y="0"/>
          <a:ext cx="0" cy="0"/>
          <a:chOff x="0" y="0"/>
          <a:chExt cx="0" cy="0"/>
        </a:xfrm>
      </p:grpSpPr>
      <p:sp>
        <p:nvSpPr>
          <p:cNvPr id="91" name="object 7">
            <a:extLst>
              <a:ext uri="{FF2B5EF4-FFF2-40B4-BE49-F238E27FC236}">
                <a16:creationId xmlns:a16="http://schemas.microsoft.com/office/drawing/2014/main" id="{CF2CE6D5-6A69-FD4E-F58E-9908282B6A6E}"/>
              </a:ext>
            </a:extLst>
          </p:cNvPr>
          <p:cNvSpPr txBox="1"/>
          <p:nvPr/>
        </p:nvSpPr>
        <p:spPr>
          <a:xfrm>
            <a:off x="286595" y="989412"/>
            <a:ext cx="10488057" cy="601102"/>
          </a:xfrm>
          <a:prstGeom prst="rect">
            <a:avLst/>
          </a:prstGeom>
          <a:noFill/>
          <a:ln w="0">
            <a:noFill/>
          </a:ln>
        </p:spPr>
        <p:txBody>
          <a:bodyPr lIns="0" tIns="12240" rIns="0" bIns="0" anchor="t">
            <a:noAutofit/>
          </a:bodyPr>
          <a:lstStyle/>
          <a:p>
            <a:r>
              <a:rPr lang="es-ES" b="1" spc="-7" dirty="0">
                <a:solidFill>
                  <a:srgbClr val="0070C0"/>
                </a:solidFill>
                <a:latin typeface="Xunta Sans"/>
                <a:ea typeface="+mn-lt"/>
                <a:cs typeface="+mn-lt"/>
              </a:rPr>
              <a:t>3.3 Relación entre la presentación realizada en Sede con el expediente</a:t>
            </a:r>
            <a:endParaRPr lang="es-ES" spc="-7" dirty="0">
              <a:solidFill>
                <a:srgbClr val="000000"/>
              </a:solidFill>
              <a:latin typeface="Xunta Sans"/>
              <a:ea typeface="+mn-lt"/>
              <a:cs typeface="+mn-lt"/>
            </a:endParaRPr>
          </a:p>
          <a:p>
            <a:pPr marL="12065">
              <a:spcBef>
                <a:spcPts val="96"/>
              </a:spcBef>
            </a:pPr>
            <a:endParaRPr lang="es-ES" b="1" spc="-7" dirty="0">
              <a:solidFill>
                <a:srgbClr val="0070C0"/>
              </a:solidFill>
              <a:latin typeface="Xunta Sans"/>
              <a:cs typeface="Arial"/>
            </a:endParaRPr>
          </a:p>
        </p:txBody>
      </p:sp>
      <p:sp>
        <p:nvSpPr>
          <p:cNvPr id="2" name="object 2">
            <a:extLst>
              <a:ext uri="{FF2B5EF4-FFF2-40B4-BE49-F238E27FC236}">
                <a16:creationId xmlns:a16="http://schemas.microsoft.com/office/drawing/2014/main" id="{00877F14-1F7C-D6EA-D728-C30A680A374C}"/>
              </a:ext>
            </a:extLst>
          </p:cNvPr>
          <p:cNvSpPr txBox="1"/>
          <p:nvPr/>
        </p:nvSpPr>
        <p:spPr>
          <a:xfrm>
            <a:off x="286595" y="1595800"/>
            <a:ext cx="4099218" cy="3251408"/>
          </a:xfrm>
          <a:prstGeom prst="rect">
            <a:avLst/>
          </a:prstGeom>
          <a:noFill/>
          <a:ln w="0">
            <a:noFill/>
          </a:ln>
        </p:spPr>
        <p:txBody>
          <a:bodyPr lIns="0" tIns="12240" rIns="0" bIns="0" anchor="t">
            <a:noAutofit/>
          </a:bodyPr>
          <a:lstStyle/>
          <a:p>
            <a:pPr algn="just">
              <a:defRPr sz="1800"/>
            </a:pPr>
            <a:r>
              <a:rPr lang="es-ES" sz="1100" dirty="0">
                <a:solidFill>
                  <a:schemeClr val="bg1">
                    <a:lumMod val="50000"/>
                  </a:schemeClr>
                </a:solidFill>
                <a:latin typeface="Xunta Sans" panose="00000500000000000000"/>
                <a:ea typeface="+mn-lt"/>
                <a:cs typeface="+mn-lt"/>
              </a:rPr>
              <a:t>Cuando se relaciona una presentación realizada en la Sede electrónica con un expediente, a través del </a:t>
            </a:r>
            <a:r>
              <a:rPr lang="es-ES" sz="1100" b="1" dirty="0">
                <a:solidFill>
                  <a:schemeClr val="bg1">
                    <a:lumMod val="50000"/>
                  </a:schemeClr>
                </a:solidFill>
                <a:latin typeface="Xunta Sans" panose="00000500000000000000"/>
                <a:ea typeface="+mn-lt"/>
                <a:cs typeface="+mn-lt"/>
              </a:rPr>
              <a:t>número de registro o el *IdPresentacionIRIS</a:t>
            </a:r>
            <a:r>
              <a:rPr lang="es-ES" sz="1100" dirty="0">
                <a:solidFill>
                  <a:schemeClr val="bg1">
                    <a:lumMod val="50000"/>
                  </a:schemeClr>
                </a:solidFill>
                <a:latin typeface="Xunta Sans" panose="00000500000000000000"/>
                <a:ea typeface="+mn-lt"/>
                <a:cs typeface="+mn-lt"/>
              </a:rPr>
              <a:t> de la presentación, esta </a:t>
            </a:r>
            <a:r>
              <a:rPr lang="es-ES" sz="1100" b="1" dirty="0">
                <a:solidFill>
                  <a:schemeClr val="bg1">
                    <a:lumMod val="50000"/>
                  </a:schemeClr>
                </a:solidFill>
                <a:latin typeface="Xunta Sans" panose="00000500000000000000"/>
                <a:ea typeface="+mn-lt"/>
                <a:cs typeface="+mn-lt"/>
              </a:rPr>
              <a:t>deja de ser visible para el ciudadano</a:t>
            </a:r>
            <a:r>
              <a:rPr lang="es-ES" sz="1100" dirty="0">
                <a:solidFill>
                  <a:schemeClr val="bg1">
                    <a:lumMod val="50000"/>
                  </a:schemeClr>
                </a:solidFill>
                <a:latin typeface="Xunta Sans" panose="00000500000000000000"/>
                <a:ea typeface="+mn-lt"/>
                <a:cs typeface="+mn-lt"/>
              </a:rPr>
              <a:t> en el área privada de la Sede Electrónica y XuntaEu, </a:t>
            </a:r>
            <a:r>
              <a:rPr lang="es-ES" sz="1100" b="1" dirty="0">
                <a:solidFill>
                  <a:schemeClr val="bg1">
                    <a:lumMod val="50000"/>
                  </a:schemeClr>
                </a:solidFill>
                <a:latin typeface="Xunta Sans" panose="00000500000000000000"/>
                <a:ea typeface="+mn-lt"/>
                <a:cs typeface="+mn-lt"/>
              </a:rPr>
              <a:t>mostrándose en su lugar el expediente que se ha informado</a:t>
            </a:r>
            <a:r>
              <a:rPr lang="es-ES" sz="1100" dirty="0">
                <a:solidFill>
                  <a:schemeClr val="bg1">
                    <a:lumMod val="50000"/>
                  </a:schemeClr>
                </a:solidFill>
                <a:latin typeface="Xunta Sans" panose="00000500000000000000"/>
                <a:ea typeface="+mn-lt"/>
                <a:cs typeface="+mn-lt"/>
              </a:rPr>
              <a:t>. </a:t>
            </a:r>
            <a:endParaRPr lang="en-US" sz="1100" dirty="0">
              <a:solidFill>
                <a:schemeClr val="bg1">
                  <a:lumMod val="50000"/>
                </a:schemeClr>
              </a:solidFill>
              <a:latin typeface="Xunta Sans" panose="00000500000000000000"/>
            </a:endParaRPr>
          </a:p>
          <a:p>
            <a:pPr algn="just">
              <a:defRPr sz="1800"/>
            </a:pPr>
            <a:endParaRPr lang="es-ES" sz="1100" dirty="0">
              <a:solidFill>
                <a:schemeClr val="bg1">
                  <a:lumMod val="50000"/>
                </a:schemeClr>
              </a:solidFill>
              <a:latin typeface="Xunta Sans" panose="00000500000000000000"/>
              <a:cs typeface="Arial"/>
            </a:endParaRPr>
          </a:p>
          <a:p>
            <a:pPr algn="just">
              <a:defRPr sz="1800"/>
            </a:pPr>
            <a:r>
              <a:rPr lang="es-ES" sz="1100" dirty="0">
                <a:solidFill>
                  <a:schemeClr val="bg1">
                    <a:lumMod val="50000"/>
                  </a:schemeClr>
                </a:solidFill>
                <a:latin typeface="Xunta Sans" panose="00000500000000000000"/>
                <a:ea typeface="+mn-lt"/>
                <a:cs typeface="+mn-lt"/>
              </a:rPr>
              <a:t>En el detalle del expediente con el que se ha relacionado la presentación, en la pestaña "Documentos" se mostrará la </a:t>
            </a:r>
            <a:r>
              <a:rPr lang="es-ES" sz="1100" b="1" dirty="0">
                <a:solidFill>
                  <a:schemeClr val="bg1">
                    <a:lumMod val="50000"/>
                  </a:schemeClr>
                </a:solidFill>
                <a:latin typeface="Xunta Sans" panose="00000500000000000000"/>
                <a:ea typeface="+mn-lt"/>
                <a:cs typeface="+mn-lt"/>
              </a:rPr>
              <a:t>documentación propia del expediente</a:t>
            </a:r>
            <a:r>
              <a:rPr lang="es-ES" sz="1100" dirty="0">
                <a:solidFill>
                  <a:schemeClr val="bg1">
                    <a:lumMod val="50000"/>
                  </a:schemeClr>
                </a:solidFill>
                <a:latin typeface="Xunta Sans" panose="00000500000000000000"/>
                <a:ea typeface="+mn-lt"/>
                <a:cs typeface="+mn-lt"/>
              </a:rPr>
              <a:t>, que habrá informado el sistema tramitador y en la pestaña de "Registro" es dónde se podrá localizar la documentación de la presentación que se ha relacionado, es decir, </a:t>
            </a:r>
            <a:r>
              <a:rPr lang="es-ES" sz="1100" b="1" dirty="0">
                <a:solidFill>
                  <a:schemeClr val="bg1">
                    <a:lumMod val="50000"/>
                  </a:schemeClr>
                </a:solidFill>
                <a:latin typeface="Xunta Sans" panose="00000500000000000000"/>
                <a:ea typeface="+mn-lt"/>
                <a:cs typeface="+mn-lt"/>
              </a:rPr>
              <a:t>el expediente no se trae la documentación de la presentación</a:t>
            </a:r>
            <a:r>
              <a:rPr lang="es-ES" sz="1100" dirty="0">
                <a:solidFill>
                  <a:schemeClr val="bg1">
                    <a:lumMod val="50000"/>
                  </a:schemeClr>
                </a:solidFill>
                <a:latin typeface="Xunta Sans" panose="00000500000000000000"/>
                <a:ea typeface="+mn-lt"/>
                <a:cs typeface="+mn-lt"/>
              </a:rPr>
              <a:t>, si no que l</a:t>
            </a:r>
            <a:r>
              <a:rPr lang="es-ES" sz="1100" b="1" dirty="0">
                <a:solidFill>
                  <a:schemeClr val="bg1">
                    <a:lumMod val="50000"/>
                  </a:schemeClr>
                </a:solidFill>
                <a:latin typeface="Xunta Sans" panose="00000500000000000000"/>
                <a:ea typeface="+mn-lt"/>
                <a:cs typeface="+mn-lt"/>
              </a:rPr>
              <a:t>a documentación del expediente será la que envíe el sistema tramitador</a:t>
            </a:r>
            <a:r>
              <a:rPr lang="es-ES" sz="1100" dirty="0">
                <a:solidFill>
                  <a:schemeClr val="bg1">
                    <a:lumMod val="50000"/>
                  </a:schemeClr>
                </a:solidFill>
                <a:latin typeface="Xunta Sans" panose="00000500000000000000"/>
                <a:ea typeface="+mn-lt"/>
                <a:cs typeface="+mn-lt"/>
              </a:rPr>
              <a:t>.</a:t>
            </a:r>
          </a:p>
          <a:p>
            <a:pPr algn="just">
              <a:defRPr sz="1800"/>
            </a:pPr>
            <a:endParaRPr lang="en-US" sz="1100" dirty="0">
              <a:solidFill>
                <a:srgbClr val="000000"/>
              </a:solidFill>
              <a:latin typeface="Xunta Sans" panose="00000500000000000000"/>
              <a:ea typeface="+mn-lt"/>
              <a:cs typeface="+mn-lt"/>
            </a:endParaRPr>
          </a:p>
          <a:p>
            <a:pPr marL="12065" marR="4445" algn="just">
              <a:lnSpc>
                <a:spcPct val="107000"/>
              </a:lnSpc>
              <a:spcBef>
                <a:spcPts val="96"/>
              </a:spcBef>
              <a:spcAft>
                <a:spcPts val="300"/>
              </a:spcAft>
              <a:defRPr sz="1800"/>
            </a:pPr>
            <a:r>
              <a:rPr lang="es-ES" sz="1100" i="1" dirty="0">
                <a:solidFill>
                  <a:schemeClr val="bg1">
                    <a:lumMod val="50000"/>
                  </a:schemeClr>
                </a:solidFill>
                <a:latin typeface="Xunta Sans" panose="00000500000000000000"/>
                <a:ea typeface="+mn-lt"/>
                <a:cs typeface="+mn-lt"/>
              </a:rPr>
              <a:t>*IdPresentacionIRIS: Identificador interno de la presentación en la Carpeta Ciudadana</a:t>
            </a:r>
            <a:endParaRPr lang="en-US" sz="1100" i="1" dirty="0">
              <a:solidFill>
                <a:schemeClr val="bg1">
                  <a:lumMod val="50000"/>
                </a:schemeClr>
              </a:solidFill>
              <a:latin typeface="Xunta Sans" panose="00000500000000000000"/>
            </a:endParaRPr>
          </a:p>
          <a:p>
            <a:pPr marL="12065" marR="4445" algn="just">
              <a:lnSpc>
                <a:spcPct val="107000"/>
              </a:lnSpc>
              <a:spcBef>
                <a:spcPts val="96"/>
              </a:spcBef>
              <a:spcAft>
                <a:spcPts val="300"/>
              </a:spcAft>
              <a:defRPr sz="1800"/>
            </a:pPr>
            <a:endParaRPr lang="en-US" sz="1100" dirty="0">
              <a:latin typeface="Xunta Sans" panose="00000500000000000000"/>
            </a:endParaRPr>
          </a:p>
          <a:p>
            <a:pPr marL="240665" marR="4445" indent="-228600" algn="just">
              <a:lnSpc>
                <a:spcPct val="107000"/>
              </a:lnSpc>
              <a:spcBef>
                <a:spcPts val="96"/>
              </a:spcBef>
              <a:spcAft>
                <a:spcPts val="300"/>
              </a:spcAft>
              <a:buSzPct val="100000"/>
              <a:buFont typeface="Arial" panose="020B0604020202020204" pitchFamily="34" charset="0"/>
              <a:buChar char="•"/>
              <a:defRPr sz="1800"/>
            </a:pPr>
            <a:endParaRPr lang="en-US" sz="1100" dirty="0">
              <a:latin typeface="Xunta Sans" panose="00000500000000000000"/>
            </a:endParaRPr>
          </a:p>
        </p:txBody>
      </p:sp>
      <p:pic>
        <p:nvPicPr>
          <p:cNvPr id="32" name="Imagen 31">
            <a:extLst>
              <a:ext uri="{FF2B5EF4-FFF2-40B4-BE49-F238E27FC236}">
                <a16:creationId xmlns:a16="http://schemas.microsoft.com/office/drawing/2014/main" id="{554B498D-FBAD-134A-71AC-604A79949FC5}"/>
              </a:ext>
            </a:extLst>
          </p:cNvPr>
          <p:cNvPicPr/>
          <p:nvPr/>
        </p:nvPicPr>
        <p:blipFill>
          <a:blip r:embed="rId2"/>
          <a:stretch/>
        </p:blipFill>
        <p:spPr>
          <a:xfrm>
            <a:off x="788400" y="360000"/>
            <a:ext cx="1677600" cy="360000"/>
          </a:xfrm>
          <a:prstGeom prst="rect">
            <a:avLst/>
          </a:prstGeom>
          <a:ln w="0">
            <a:noFill/>
          </a:ln>
        </p:spPr>
      </p:pic>
      <p:pic>
        <p:nvPicPr>
          <p:cNvPr id="3" name="Picture 2">
            <a:extLst>
              <a:ext uri="{FF2B5EF4-FFF2-40B4-BE49-F238E27FC236}">
                <a16:creationId xmlns:a16="http://schemas.microsoft.com/office/drawing/2014/main" id="{1B378B88-BD49-2728-F86D-CAA199E81616}"/>
              </a:ext>
            </a:extLst>
          </p:cNvPr>
          <p:cNvPicPr>
            <a:picLocks noChangeAspect="1"/>
          </p:cNvPicPr>
          <p:nvPr/>
        </p:nvPicPr>
        <p:blipFill>
          <a:blip r:embed="rId3"/>
          <a:stretch>
            <a:fillRect/>
          </a:stretch>
        </p:blipFill>
        <p:spPr>
          <a:xfrm>
            <a:off x="4772436" y="1590514"/>
            <a:ext cx="6864941" cy="4094825"/>
          </a:xfrm>
          <a:prstGeom prst="rect">
            <a:avLst/>
          </a:prstGeom>
        </p:spPr>
      </p:pic>
    </p:spTree>
    <p:extLst>
      <p:ext uri="{BB962C8B-B14F-4D97-AF65-F5344CB8AC3E}">
        <p14:creationId xmlns:p14="http://schemas.microsoft.com/office/powerpoint/2010/main" val="1083600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BC4"/>
        </a:solidFill>
        <a:effectLst/>
      </p:bgPr>
    </p:bg>
    <p:spTree>
      <p:nvGrpSpPr>
        <p:cNvPr id="1" name="">
          <a:extLst>
            <a:ext uri="{FF2B5EF4-FFF2-40B4-BE49-F238E27FC236}">
              <a16:creationId xmlns:a16="http://schemas.microsoft.com/office/drawing/2014/main" id="{A885760D-8DFE-1F66-915D-1EBA142A696F}"/>
            </a:ext>
          </a:extLst>
        </p:cNvPr>
        <p:cNvGrpSpPr/>
        <p:nvPr/>
      </p:nvGrpSpPr>
      <p:grpSpPr>
        <a:xfrm>
          <a:off x="0" y="0"/>
          <a:ext cx="0" cy="0"/>
          <a:chOff x="0" y="0"/>
          <a:chExt cx="0" cy="0"/>
        </a:xfrm>
      </p:grpSpPr>
      <p:sp>
        <p:nvSpPr>
          <p:cNvPr id="85" name="object 9">
            <a:extLst>
              <a:ext uri="{FF2B5EF4-FFF2-40B4-BE49-F238E27FC236}">
                <a16:creationId xmlns:a16="http://schemas.microsoft.com/office/drawing/2014/main" id="{5A37B74B-8E02-0043-9A16-40BF9B71AAB7}"/>
              </a:ext>
            </a:extLst>
          </p:cNvPr>
          <p:cNvSpPr txBox="1"/>
          <p:nvPr/>
        </p:nvSpPr>
        <p:spPr>
          <a:xfrm>
            <a:off x="742680" y="1299240"/>
            <a:ext cx="3948840" cy="935640"/>
          </a:xfrm>
          <a:prstGeom prst="rect">
            <a:avLst/>
          </a:prstGeom>
          <a:noFill/>
          <a:ln w="0">
            <a:noFill/>
          </a:ln>
        </p:spPr>
        <p:txBody>
          <a:bodyPr lIns="0" tIns="12240" rIns="0" bIns="0" anchor="t">
            <a:noAutofit/>
          </a:bodyPr>
          <a:lstStyle/>
          <a:p>
            <a:pPr marL="12065">
              <a:lnSpc>
                <a:spcPct val="100000"/>
              </a:lnSpc>
              <a:spcBef>
                <a:spcPts val="96"/>
              </a:spcBef>
            </a:pPr>
            <a:r>
              <a:rPr lang="es-ES" sz="6000" spc="-7" dirty="0">
                <a:solidFill>
                  <a:srgbClr val="FFFFFF"/>
                </a:solidFill>
                <a:latin typeface="Xunta Sans"/>
              </a:rPr>
              <a:t>4</a:t>
            </a:r>
            <a:r>
              <a:rPr lang="es-ES" sz="6000" b="0" strike="noStrike" spc="-7" dirty="0">
                <a:solidFill>
                  <a:srgbClr val="FFFFFF"/>
                </a:solidFill>
                <a:latin typeface="Xunta Sans"/>
              </a:rPr>
              <a:t> -</a:t>
            </a:r>
            <a:endParaRPr lang="es-ES" sz="6000" b="0" strike="noStrike" spc="-1" dirty="0">
              <a:solidFill>
                <a:srgbClr val="000000"/>
              </a:solidFill>
              <a:latin typeface="Xunta Sans"/>
            </a:endParaRPr>
          </a:p>
        </p:txBody>
      </p:sp>
      <p:sp>
        <p:nvSpPr>
          <p:cNvPr id="86" name="object 10">
            <a:extLst>
              <a:ext uri="{FF2B5EF4-FFF2-40B4-BE49-F238E27FC236}">
                <a16:creationId xmlns:a16="http://schemas.microsoft.com/office/drawing/2014/main" id="{06287E00-E157-5834-E600-41881A128386}"/>
              </a:ext>
            </a:extLst>
          </p:cNvPr>
          <p:cNvSpPr txBox="1"/>
          <p:nvPr/>
        </p:nvSpPr>
        <p:spPr>
          <a:xfrm>
            <a:off x="1851162" y="1299240"/>
            <a:ext cx="9718994" cy="3609957"/>
          </a:xfrm>
          <a:prstGeom prst="rect">
            <a:avLst/>
          </a:prstGeom>
          <a:noFill/>
          <a:ln w="0">
            <a:noFill/>
          </a:ln>
        </p:spPr>
        <p:txBody>
          <a:bodyPr lIns="0" tIns="12240" rIns="0" bIns="0" anchor="t">
            <a:noAutofit/>
          </a:bodyPr>
          <a:lstStyle/>
          <a:p>
            <a:pPr marL="12065">
              <a:spcBef>
                <a:spcPts val="96"/>
              </a:spcBef>
            </a:pPr>
            <a:r>
              <a:rPr lang="es-ES" sz="6000" spc="-7" dirty="0">
                <a:solidFill>
                  <a:srgbClr val="FFFFFF"/>
                </a:solidFill>
                <a:latin typeface="Xunta Sans"/>
                <a:cs typeface="Arial"/>
              </a:rPr>
              <a:t>Control sobre la visibilidad, documentación y estados del expediente</a:t>
            </a:r>
          </a:p>
        </p:txBody>
      </p:sp>
      <p:sp>
        <p:nvSpPr>
          <p:cNvPr id="87" name="CuadroTexto 41">
            <a:extLst>
              <a:ext uri="{FF2B5EF4-FFF2-40B4-BE49-F238E27FC236}">
                <a16:creationId xmlns:a16="http://schemas.microsoft.com/office/drawing/2014/main" id="{3078C5D0-FC48-CD65-CE3D-2864300946D8}"/>
              </a:ext>
            </a:extLst>
          </p:cNvPr>
          <p:cNvSpPr txBox="1"/>
          <p:nvPr/>
        </p:nvSpPr>
        <p:spPr>
          <a:xfrm>
            <a:off x="-118800" y="-1040760"/>
            <a:ext cx="2521440" cy="646200"/>
          </a:xfrm>
          <a:prstGeom prst="rect">
            <a:avLst/>
          </a:prstGeom>
          <a:noFill/>
          <a:ln w="0">
            <a:noFill/>
          </a:ln>
        </p:spPr>
        <p:txBody>
          <a:bodyPr anchor="t">
            <a:noAutofit/>
          </a:bodyPr>
          <a:lstStyle/>
          <a:p>
            <a:pPr>
              <a:lnSpc>
                <a:spcPct val="100000"/>
              </a:lnSpc>
            </a:pPr>
            <a:r>
              <a:rPr lang="es-ES" sz="3600" b="0" strike="noStrike" spc="-1" dirty="0">
                <a:solidFill>
                  <a:srgbClr val="000000"/>
                </a:solidFill>
                <a:latin typeface="Xunta Sans"/>
              </a:rPr>
              <a:t>SEPARATA</a:t>
            </a:r>
          </a:p>
        </p:txBody>
      </p:sp>
      <p:pic>
        <p:nvPicPr>
          <p:cNvPr id="6" name="Imagen 5">
            <a:extLst>
              <a:ext uri="{FF2B5EF4-FFF2-40B4-BE49-F238E27FC236}">
                <a16:creationId xmlns:a16="http://schemas.microsoft.com/office/drawing/2014/main" id="{F1EE91ED-6C47-6173-DD7D-B7DF7D943C1A}"/>
              </a:ext>
            </a:extLst>
          </p:cNvPr>
          <p:cNvPicPr/>
          <p:nvPr/>
        </p:nvPicPr>
        <p:blipFill>
          <a:blip r:embed="rId2"/>
          <a:stretch/>
        </p:blipFill>
        <p:spPr>
          <a:xfrm>
            <a:off x="831293" y="381240"/>
            <a:ext cx="1677600" cy="360000"/>
          </a:xfrm>
          <a:prstGeom prst="rect">
            <a:avLst/>
          </a:prstGeom>
          <a:ln w="0">
            <a:noFill/>
          </a:ln>
        </p:spPr>
      </p:pic>
    </p:spTree>
    <p:extLst>
      <p:ext uri="{BB962C8B-B14F-4D97-AF65-F5344CB8AC3E}">
        <p14:creationId xmlns:p14="http://schemas.microsoft.com/office/powerpoint/2010/main" val="1821710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BC4"/>
        </a:solidFill>
        <a:effectLst/>
      </p:bgPr>
    </p:bg>
    <p:spTree>
      <p:nvGrpSpPr>
        <p:cNvPr id="1" name="">
          <a:extLst>
            <a:ext uri="{FF2B5EF4-FFF2-40B4-BE49-F238E27FC236}">
              <a16:creationId xmlns:a16="http://schemas.microsoft.com/office/drawing/2014/main" id="{2413B368-4E8E-428D-C7D8-6A97991C906A}"/>
            </a:ext>
          </a:extLst>
        </p:cNvPr>
        <p:cNvGrpSpPr/>
        <p:nvPr/>
      </p:nvGrpSpPr>
      <p:grpSpPr>
        <a:xfrm>
          <a:off x="0" y="0"/>
          <a:ext cx="0" cy="0"/>
          <a:chOff x="0" y="0"/>
          <a:chExt cx="0" cy="0"/>
        </a:xfrm>
      </p:grpSpPr>
      <p:sp>
        <p:nvSpPr>
          <p:cNvPr id="96" name="object 11">
            <a:extLst>
              <a:ext uri="{FF2B5EF4-FFF2-40B4-BE49-F238E27FC236}">
                <a16:creationId xmlns:a16="http://schemas.microsoft.com/office/drawing/2014/main" id="{913C2C98-8C31-4B03-66A4-35047827D462}"/>
              </a:ext>
            </a:extLst>
          </p:cNvPr>
          <p:cNvSpPr txBox="1"/>
          <p:nvPr/>
        </p:nvSpPr>
        <p:spPr>
          <a:xfrm>
            <a:off x="603786" y="870880"/>
            <a:ext cx="4476780" cy="845355"/>
          </a:xfrm>
          <a:prstGeom prst="rect">
            <a:avLst/>
          </a:prstGeom>
          <a:noFill/>
          <a:ln w="0">
            <a:noFill/>
          </a:ln>
        </p:spPr>
        <p:txBody>
          <a:bodyPr lIns="0" tIns="12240" rIns="0" bIns="0" anchor="t">
            <a:noAutofit/>
          </a:bodyPr>
          <a:lstStyle/>
          <a:p>
            <a:pPr marL="12065">
              <a:spcBef>
                <a:spcPts val="96"/>
              </a:spcBef>
            </a:pPr>
            <a:r>
              <a:rPr lang="gl-ES" b="1" spc="-7" dirty="0">
                <a:solidFill>
                  <a:schemeClr val="bg1"/>
                </a:solidFill>
                <a:latin typeface="Xunta Sans"/>
              </a:rPr>
              <a:t>4.1 Control sobre los expedientes</a:t>
            </a:r>
            <a:endParaRPr lang="en-US" dirty="0">
              <a:solidFill>
                <a:schemeClr val="bg1"/>
              </a:solidFill>
            </a:endParaRPr>
          </a:p>
        </p:txBody>
      </p:sp>
      <p:sp>
        <p:nvSpPr>
          <p:cNvPr id="97" name="object 12">
            <a:extLst>
              <a:ext uri="{FF2B5EF4-FFF2-40B4-BE49-F238E27FC236}">
                <a16:creationId xmlns:a16="http://schemas.microsoft.com/office/drawing/2014/main" id="{0C75633E-6332-FF13-D86C-676E11848374}"/>
              </a:ext>
            </a:extLst>
          </p:cNvPr>
          <p:cNvSpPr txBox="1"/>
          <p:nvPr/>
        </p:nvSpPr>
        <p:spPr>
          <a:xfrm>
            <a:off x="603785" y="1295625"/>
            <a:ext cx="4368321" cy="3427295"/>
          </a:xfrm>
          <a:prstGeom prst="rect">
            <a:avLst/>
          </a:prstGeom>
          <a:noFill/>
          <a:ln w="0">
            <a:noFill/>
          </a:ln>
        </p:spPr>
        <p:txBody>
          <a:bodyPr lIns="0" tIns="14760" rIns="0" bIns="0" anchor="t">
            <a:noAutofit/>
          </a:bodyPr>
          <a:lstStyle/>
          <a:p>
            <a:pPr marL="171450" indent="-171450">
              <a:buFont typeface="Arial"/>
              <a:buChar char="•"/>
            </a:pPr>
            <a:r>
              <a:rPr lang="es-ES" sz="1100" b="1" spc="4" dirty="0">
                <a:solidFill>
                  <a:srgbClr val="FFFFFF"/>
                </a:solidFill>
                <a:latin typeface="Xunta Sans"/>
                <a:cs typeface="Arial"/>
              </a:rPr>
              <a:t>Control sobre los usuarios que pueden tener acceso al expediente:</a:t>
            </a:r>
            <a:r>
              <a:rPr lang="es-ES" sz="1100" spc="4" dirty="0">
                <a:solidFill>
                  <a:srgbClr val="FFFFFF"/>
                </a:solidFill>
                <a:latin typeface="Xunta Sans"/>
                <a:cs typeface="Arial"/>
              </a:rPr>
              <a:t> Las personas que tendrán visibilidad sobre los expedientes serán las que figuren con el rol de </a:t>
            </a:r>
            <a:r>
              <a:rPr lang="es-ES" sz="1100" b="1" spc="4" dirty="0">
                <a:solidFill>
                  <a:srgbClr val="FFFFFF"/>
                </a:solidFill>
                <a:latin typeface="Xunta Sans"/>
                <a:cs typeface="Arial"/>
              </a:rPr>
              <a:t>BENEFICIARIO </a:t>
            </a:r>
            <a:r>
              <a:rPr lang="es-ES" sz="1100" spc="4" dirty="0">
                <a:solidFill>
                  <a:srgbClr val="FFFFFF"/>
                </a:solidFill>
                <a:latin typeface="Xunta Sans"/>
                <a:cs typeface="Arial"/>
              </a:rPr>
              <a:t>o </a:t>
            </a:r>
            <a:r>
              <a:rPr lang="es-ES" sz="1100" b="1" spc="4" dirty="0">
                <a:solidFill>
                  <a:srgbClr val="FFFFFF"/>
                </a:solidFill>
                <a:latin typeface="Xunta Sans"/>
                <a:cs typeface="Arial"/>
              </a:rPr>
              <a:t>REPRESENTANTE</a:t>
            </a:r>
            <a:r>
              <a:rPr lang="es-ES" sz="1100" spc="4" dirty="0">
                <a:solidFill>
                  <a:srgbClr val="FFFFFF"/>
                </a:solidFill>
                <a:latin typeface="Xunta Sans"/>
                <a:cs typeface="Arial"/>
              </a:rPr>
              <a:t>.</a:t>
            </a:r>
          </a:p>
          <a:p>
            <a:pPr marL="171450" indent="-171450">
              <a:buFont typeface="Arial"/>
              <a:buChar char="•"/>
            </a:pPr>
            <a:endParaRPr lang="es-ES" sz="1100" spc="4" dirty="0">
              <a:solidFill>
                <a:srgbClr val="FFFFFF"/>
              </a:solidFill>
              <a:latin typeface="Xunta Sans"/>
              <a:cs typeface="Arial"/>
            </a:endParaRPr>
          </a:p>
          <a:p>
            <a:pPr marL="171450" indent="-171450">
              <a:buFont typeface="Arial"/>
              <a:buChar char="•"/>
            </a:pPr>
            <a:r>
              <a:rPr lang="es-ES" sz="1100" b="1" spc="4" dirty="0">
                <a:solidFill>
                  <a:srgbClr val="FFFFFF"/>
                </a:solidFill>
                <a:latin typeface="Xunta Sans"/>
                <a:cs typeface="Arial"/>
              </a:rPr>
              <a:t>Gestión de los estados por los que pasa un expediente: </a:t>
            </a:r>
            <a:r>
              <a:rPr lang="es-ES" sz="1100" spc="4" dirty="0">
                <a:solidFill>
                  <a:srgbClr val="FFFFFF"/>
                </a:solidFill>
                <a:latin typeface="Xunta Sans"/>
                <a:cs typeface="Arial"/>
              </a:rPr>
              <a:t>Se permite gestionar los estados por los que pasa el expediente. </a:t>
            </a:r>
            <a:r>
              <a:rPr lang="es-ES" sz="1100" b="1" spc="4" dirty="0">
                <a:solidFill>
                  <a:srgbClr val="FFFFFF"/>
                </a:solidFill>
                <a:latin typeface="Xunta Sans"/>
                <a:cs typeface="Arial"/>
              </a:rPr>
              <a:t>El estado actual del expediente se le muestra a los ciudadanos</a:t>
            </a:r>
            <a:r>
              <a:rPr lang="es-ES" sz="1100" spc="4" dirty="0">
                <a:solidFill>
                  <a:srgbClr val="FFFFFF"/>
                </a:solidFill>
                <a:latin typeface="Xunta Sans"/>
                <a:cs typeface="Arial"/>
              </a:rPr>
              <a:t> que tengan acceso al expediente y es lo que </a:t>
            </a:r>
            <a:r>
              <a:rPr lang="es-ES" sz="1100" b="1" spc="4" dirty="0">
                <a:solidFill>
                  <a:srgbClr val="FFFFFF"/>
                </a:solidFill>
                <a:latin typeface="Xunta Sans"/>
                <a:cs typeface="Arial"/>
              </a:rPr>
              <a:t>determina que acciones o trámites posteriores están disponibles para un expediente concreto</a:t>
            </a:r>
            <a:r>
              <a:rPr lang="es-ES" sz="1100" spc="4" dirty="0">
                <a:solidFill>
                  <a:srgbClr val="FFFFFF"/>
                </a:solidFill>
                <a:latin typeface="Xunta Sans"/>
                <a:cs typeface="Arial"/>
              </a:rPr>
              <a:t>.</a:t>
            </a:r>
          </a:p>
          <a:p>
            <a:pPr marL="171450" indent="-171450">
              <a:buFont typeface="Arial"/>
              <a:buChar char="•"/>
            </a:pPr>
            <a:endParaRPr lang="es-ES" sz="1100" b="1" spc="4" dirty="0">
              <a:solidFill>
                <a:srgbClr val="FFFFFF"/>
              </a:solidFill>
              <a:latin typeface="Xunta Sans"/>
              <a:cs typeface="Arial"/>
            </a:endParaRPr>
          </a:p>
          <a:p>
            <a:pPr marL="171450" indent="-171450">
              <a:buFont typeface="Arial"/>
              <a:buChar char="•"/>
            </a:pPr>
            <a:r>
              <a:rPr lang="es-ES" sz="1100" b="1" spc="4" dirty="0">
                <a:solidFill>
                  <a:srgbClr val="FFFFFF"/>
                </a:solidFill>
                <a:latin typeface="Xunta Sans"/>
                <a:cs typeface="Arial"/>
              </a:rPr>
              <a:t>Trámites posteriores y acciones sobre el expediente:</a:t>
            </a:r>
            <a:r>
              <a:rPr lang="es-ES" sz="1100" spc="4" dirty="0">
                <a:solidFill>
                  <a:srgbClr val="FFFFFF"/>
                </a:solidFill>
                <a:latin typeface="Xunta Sans"/>
                <a:cs typeface="Arial"/>
              </a:rPr>
              <a:t> Las acciones o trámites posteriores que puede realizar una persona en la Sede Electrónica sobre un expediente</a:t>
            </a:r>
            <a:r>
              <a:rPr lang="es-ES" sz="1100" b="1" spc="4" dirty="0">
                <a:solidFill>
                  <a:srgbClr val="FFFFFF"/>
                </a:solidFill>
                <a:latin typeface="Xunta Sans"/>
                <a:cs typeface="Arial"/>
              </a:rPr>
              <a:t> dependen de la configuración de trámites o acciones que se hayan determinado para el procedimiento</a:t>
            </a:r>
            <a:r>
              <a:rPr lang="es-ES" sz="1100" spc="4" dirty="0">
                <a:solidFill>
                  <a:srgbClr val="FFFFFF"/>
                </a:solidFill>
                <a:latin typeface="Xunta Sans"/>
                <a:cs typeface="Arial"/>
              </a:rPr>
              <a:t>, y dentro de estos, en un expediente solo tendrá disponibles los que apliquen según el estado del expediente en el momento en el que acceda el ciudadano, según se indica en los apartados siguientes.</a:t>
            </a:r>
          </a:p>
          <a:p>
            <a:pPr marL="171450" indent="-171450">
              <a:buFont typeface="Arial"/>
              <a:buChar char="•"/>
            </a:pPr>
            <a:endParaRPr lang="es-ES" sz="1100" spc="4" dirty="0">
              <a:solidFill>
                <a:srgbClr val="FFFFFF"/>
              </a:solidFill>
              <a:latin typeface="Xunta Sans"/>
              <a:ea typeface="+mn-lt"/>
              <a:cs typeface="+mn-lt"/>
            </a:endParaRPr>
          </a:p>
        </p:txBody>
      </p:sp>
      <p:pic>
        <p:nvPicPr>
          <p:cNvPr id="98" name="Imagen 7" descr="Imagen que contiene interior, ventana, foto, cocina&#10;&#10;Descripción generada automáticamente">
            <a:extLst>
              <a:ext uri="{FF2B5EF4-FFF2-40B4-BE49-F238E27FC236}">
                <a16:creationId xmlns:a16="http://schemas.microsoft.com/office/drawing/2014/main" id="{D6D842BB-B61A-CAF5-D3C3-BDAECCC3FCFD}"/>
              </a:ext>
            </a:extLst>
          </p:cNvPr>
          <p:cNvPicPr/>
          <p:nvPr/>
        </p:nvPicPr>
        <p:blipFill>
          <a:blip r:embed="rId2"/>
          <a:srcRect l="14192" t="9353" r="8852" b="2946"/>
          <a:stretch/>
        </p:blipFill>
        <p:spPr>
          <a:xfrm>
            <a:off x="5340240" y="0"/>
            <a:ext cx="6809803" cy="6858000"/>
          </a:xfrm>
          <a:prstGeom prst="rect">
            <a:avLst/>
          </a:prstGeom>
          <a:ln w="12600">
            <a:noFill/>
          </a:ln>
        </p:spPr>
      </p:pic>
      <p:sp>
        <p:nvSpPr>
          <p:cNvPr id="4" name="Rectángulo 3">
            <a:extLst>
              <a:ext uri="{FF2B5EF4-FFF2-40B4-BE49-F238E27FC236}">
                <a16:creationId xmlns:a16="http://schemas.microsoft.com/office/drawing/2014/main" id="{E694E5F8-CE30-FE19-73AD-13486803F868}"/>
              </a:ext>
            </a:extLst>
          </p:cNvPr>
          <p:cNvSpPr/>
          <p:nvPr/>
        </p:nvSpPr>
        <p:spPr>
          <a:xfrm>
            <a:off x="5253712" y="0"/>
            <a:ext cx="6938288"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6" name="Imagen 15">
            <a:extLst>
              <a:ext uri="{FF2B5EF4-FFF2-40B4-BE49-F238E27FC236}">
                <a16:creationId xmlns:a16="http://schemas.microsoft.com/office/drawing/2014/main" id="{23B9D7D2-EEFD-AADB-37D9-4410F074EDA2}"/>
              </a:ext>
            </a:extLst>
          </p:cNvPr>
          <p:cNvPicPr/>
          <p:nvPr/>
        </p:nvPicPr>
        <p:blipFill>
          <a:blip r:embed="rId3"/>
          <a:stretch/>
        </p:blipFill>
        <p:spPr>
          <a:xfrm>
            <a:off x="788400" y="360000"/>
            <a:ext cx="1677600" cy="360000"/>
          </a:xfrm>
          <a:prstGeom prst="rect">
            <a:avLst/>
          </a:prstGeom>
          <a:ln w="0">
            <a:noFill/>
          </a:ln>
        </p:spPr>
      </p:pic>
      <p:sp>
        <p:nvSpPr>
          <p:cNvPr id="5" name="object 2">
            <a:extLst>
              <a:ext uri="{FF2B5EF4-FFF2-40B4-BE49-F238E27FC236}">
                <a16:creationId xmlns:a16="http://schemas.microsoft.com/office/drawing/2014/main" id="{6331FEC1-020F-C75B-9557-F2E4D9992E77}"/>
              </a:ext>
            </a:extLst>
          </p:cNvPr>
          <p:cNvSpPr txBox="1"/>
          <p:nvPr/>
        </p:nvSpPr>
        <p:spPr>
          <a:xfrm>
            <a:off x="5347918" y="450825"/>
            <a:ext cx="6801905" cy="1000515"/>
          </a:xfrm>
          <a:prstGeom prst="rect">
            <a:avLst/>
          </a:prstGeom>
          <a:noFill/>
          <a:ln>
            <a:noFill/>
          </a:ln>
        </p:spPr>
        <p:txBody>
          <a:bodyPr vert="horz" wrap="square" lIns="0" tIns="12240" rIns="0" bIns="0" anchor="t" anchorCtr="0" compatLnSpc="0">
            <a:spAutoFit/>
          </a:bodyPr>
          <a:lstStyle/>
          <a:p>
            <a:pPr>
              <a:defRPr sz="1800"/>
            </a:pPr>
            <a:r>
              <a:rPr lang="es-ES" sz="1100" b="1" spc="-6" dirty="0">
                <a:solidFill>
                  <a:srgbClr val="6D6E71"/>
                </a:solidFill>
                <a:ea typeface="+mn-lt"/>
                <a:cs typeface="+mn-lt"/>
              </a:rPr>
              <a:t>Detalle del expediente:</a:t>
            </a:r>
            <a:endParaRPr lang="es-ES" sz="1100" spc="-6" dirty="0">
              <a:solidFill>
                <a:srgbClr val="000000"/>
              </a:solidFill>
              <a:ea typeface="+mn-lt"/>
              <a:cs typeface="+mn-lt"/>
            </a:endParaRPr>
          </a:p>
          <a:p>
            <a:pPr>
              <a:defRPr sz="1800"/>
            </a:pPr>
            <a:endParaRPr lang="es-ES" sz="1100" spc="-6" dirty="0">
              <a:solidFill>
                <a:srgbClr val="6D6E71"/>
              </a:solidFill>
              <a:latin typeface="Xunta Sans"/>
              <a:ea typeface="Roboto"/>
              <a:cs typeface="+mn-lt"/>
            </a:endParaRPr>
          </a:p>
          <a:p>
            <a:pPr>
              <a:defRPr sz="1800"/>
            </a:pPr>
            <a:r>
              <a:rPr lang="es-ES" sz="1100" spc="-6" dirty="0">
                <a:solidFill>
                  <a:srgbClr val="6D6E71"/>
                </a:solidFill>
                <a:latin typeface="Xunta Sans"/>
                <a:ea typeface="Roboto"/>
                <a:cs typeface="+mn-lt"/>
              </a:rPr>
              <a:t>Vista general del detalle de un expediente en la sede Electrónica, dónde puede apreciarse el estado actual, los usuarios participantes en él y la documentación asociada, entre otros elementos que serán descritos en las siguientes diapositivas.</a:t>
            </a:r>
            <a:endParaRPr lang="es-ES" sz="11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p:txBody>
      </p:sp>
      <p:pic>
        <p:nvPicPr>
          <p:cNvPr id="7" name="Picture 6">
            <a:extLst>
              <a:ext uri="{FF2B5EF4-FFF2-40B4-BE49-F238E27FC236}">
                <a16:creationId xmlns:a16="http://schemas.microsoft.com/office/drawing/2014/main" id="{86ECE3B0-9E01-C8BC-26D0-6291CA53301D}"/>
              </a:ext>
            </a:extLst>
          </p:cNvPr>
          <p:cNvPicPr>
            <a:picLocks noChangeAspect="1"/>
          </p:cNvPicPr>
          <p:nvPr/>
        </p:nvPicPr>
        <p:blipFill>
          <a:blip r:embed="rId4"/>
          <a:stretch>
            <a:fillRect/>
          </a:stretch>
        </p:blipFill>
        <p:spPr>
          <a:xfrm>
            <a:off x="5339968" y="1997927"/>
            <a:ext cx="6678796" cy="4311806"/>
          </a:xfrm>
          <a:prstGeom prst="rect">
            <a:avLst/>
          </a:prstGeom>
        </p:spPr>
      </p:pic>
      <p:sp>
        <p:nvSpPr>
          <p:cNvPr id="2" name="object 2">
            <a:extLst>
              <a:ext uri="{FF2B5EF4-FFF2-40B4-BE49-F238E27FC236}">
                <a16:creationId xmlns:a16="http://schemas.microsoft.com/office/drawing/2014/main" id="{FC0F4E3E-2DE6-63D1-50CA-38F8EB10871D}"/>
              </a:ext>
            </a:extLst>
          </p:cNvPr>
          <p:cNvSpPr txBox="1"/>
          <p:nvPr/>
        </p:nvSpPr>
        <p:spPr>
          <a:xfrm>
            <a:off x="5338625" y="1714630"/>
            <a:ext cx="6801905" cy="351620"/>
          </a:xfrm>
          <a:prstGeom prst="rect">
            <a:avLst/>
          </a:prstGeom>
          <a:noFill/>
          <a:ln>
            <a:noFill/>
          </a:ln>
        </p:spPr>
        <p:txBody>
          <a:bodyPr vert="horz" wrap="square" lIns="0" tIns="12240" rIns="0" bIns="0" anchor="t" anchorCtr="0" compatLnSpc="0">
            <a:spAutoFit/>
          </a:bodyPr>
          <a:lstStyle/>
          <a:p>
            <a:pPr>
              <a:defRPr sz="1800"/>
            </a:pPr>
            <a:r>
              <a:rPr lang="es-ES" sz="1100" spc="-6" dirty="0">
                <a:solidFill>
                  <a:srgbClr val="6D6E71"/>
                </a:solidFill>
                <a:latin typeface="Xunta Sans"/>
                <a:ea typeface="Roboto"/>
                <a:cs typeface="+mn-lt"/>
              </a:rPr>
              <a:t>Detalle de un expediente en el área privada de la Sede electrónica</a:t>
            </a:r>
            <a:endParaRPr lang="es-ES" sz="11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p:txBody>
      </p:sp>
    </p:spTree>
    <p:extLst>
      <p:ext uri="{BB962C8B-B14F-4D97-AF65-F5344CB8AC3E}">
        <p14:creationId xmlns:p14="http://schemas.microsoft.com/office/powerpoint/2010/main" val="3875629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BC4"/>
        </a:solidFill>
        <a:effectLst/>
      </p:bgPr>
    </p:bg>
    <p:spTree>
      <p:nvGrpSpPr>
        <p:cNvPr id="1" name="">
          <a:extLst>
            <a:ext uri="{FF2B5EF4-FFF2-40B4-BE49-F238E27FC236}">
              <a16:creationId xmlns:a16="http://schemas.microsoft.com/office/drawing/2014/main" id="{A190FC2A-C61A-4DD9-5A32-0B26199908DF}"/>
            </a:ext>
          </a:extLst>
        </p:cNvPr>
        <p:cNvGrpSpPr/>
        <p:nvPr/>
      </p:nvGrpSpPr>
      <p:grpSpPr>
        <a:xfrm>
          <a:off x="0" y="0"/>
          <a:ext cx="0" cy="0"/>
          <a:chOff x="0" y="0"/>
          <a:chExt cx="0" cy="0"/>
        </a:xfrm>
      </p:grpSpPr>
      <p:sp>
        <p:nvSpPr>
          <p:cNvPr id="96" name="object 11">
            <a:extLst>
              <a:ext uri="{FF2B5EF4-FFF2-40B4-BE49-F238E27FC236}">
                <a16:creationId xmlns:a16="http://schemas.microsoft.com/office/drawing/2014/main" id="{A6316CB9-AF0C-1F7B-CDAC-A7E27905C89E}"/>
              </a:ext>
            </a:extLst>
          </p:cNvPr>
          <p:cNvSpPr txBox="1"/>
          <p:nvPr/>
        </p:nvSpPr>
        <p:spPr>
          <a:xfrm>
            <a:off x="492274" y="805831"/>
            <a:ext cx="4588292" cy="901111"/>
          </a:xfrm>
          <a:prstGeom prst="rect">
            <a:avLst/>
          </a:prstGeom>
          <a:noFill/>
          <a:ln w="0">
            <a:noFill/>
          </a:ln>
        </p:spPr>
        <p:txBody>
          <a:bodyPr lIns="0" tIns="12240" rIns="0" bIns="0" anchor="t">
            <a:noAutofit/>
          </a:bodyPr>
          <a:lstStyle/>
          <a:p>
            <a:pPr marL="12065">
              <a:spcBef>
                <a:spcPts val="96"/>
              </a:spcBef>
            </a:pPr>
            <a:r>
              <a:rPr lang="gl-ES" b="1" spc="-7" dirty="0">
                <a:solidFill>
                  <a:schemeClr val="bg1"/>
                </a:solidFill>
                <a:latin typeface="Xunta Sans"/>
              </a:rPr>
              <a:t>4.2 Trámites posteriores</a:t>
            </a:r>
            <a:endParaRPr lang="en-US" dirty="0"/>
          </a:p>
        </p:txBody>
      </p:sp>
      <p:sp>
        <p:nvSpPr>
          <p:cNvPr id="97" name="object 12">
            <a:extLst>
              <a:ext uri="{FF2B5EF4-FFF2-40B4-BE49-F238E27FC236}">
                <a16:creationId xmlns:a16="http://schemas.microsoft.com/office/drawing/2014/main" id="{B3F688F6-C7F4-86F7-9D14-680933789019}"/>
              </a:ext>
            </a:extLst>
          </p:cNvPr>
          <p:cNvSpPr txBox="1"/>
          <p:nvPr/>
        </p:nvSpPr>
        <p:spPr>
          <a:xfrm>
            <a:off x="492273" y="1151031"/>
            <a:ext cx="4665686" cy="5710981"/>
          </a:xfrm>
          <a:prstGeom prst="rect">
            <a:avLst/>
          </a:prstGeom>
          <a:noFill/>
          <a:ln w="0">
            <a:noFill/>
          </a:ln>
        </p:spPr>
        <p:txBody>
          <a:bodyPr lIns="0" tIns="14760" rIns="0" bIns="0" anchor="t">
            <a:noAutofit/>
          </a:bodyPr>
          <a:lstStyle/>
          <a:p>
            <a:r>
              <a:rPr lang="es-ES" sz="1100" spc="4" dirty="0">
                <a:solidFill>
                  <a:srgbClr val="FFFFFF"/>
                </a:solidFill>
                <a:latin typeface="Xunta Sans"/>
                <a:cs typeface="Arial"/>
              </a:rPr>
              <a:t>Como se comentaba en el punto anterior, los trámites posteriores que se muestran en un expediente </a:t>
            </a:r>
            <a:r>
              <a:rPr lang="es-ES" sz="1100" b="1" spc="4" dirty="0">
                <a:solidFill>
                  <a:srgbClr val="FFFFFF"/>
                </a:solidFill>
                <a:latin typeface="Xunta Sans"/>
                <a:cs typeface="Arial"/>
              </a:rPr>
              <a:t>dependen del estado en el que se encuentre el mismo</a:t>
            </a:r>
            <a:r>
              <a:rPr lang="es-ES" sz="1100" spc="4" dirty="0">
                <a:solidFill>
                  <a:srgbClr val="FFFFFF"/>
                </a:solidFill>
                <a:latin typeface="Xunta Sans"/>
                <a:cs typeface="Arial"/>
              </a:rPr>
              <a:t>.</a:t>
            </a:r>
          </a:p>
          <a:p>
            <a:r>
              <a:rPr lang="es-ES" sz="1100" spc="4" dirty="0">
                <a:solidFill>
                  <a:srgbClr val="FFFFFF"/>
                </a:solidFill>
                <a:latin typeface="Xunta Sans"/>
                <a:cs typeface="Arial"/>
              </a:rPr>
              <a:t>Dentro de los trámites posteriores podemos distinguir entre </a:t>
            </a:r>
            <a:r>
              <a:rPr lang="es-ES" sz="1100" b="1" spc="4" dirty="0">
                <a:solidFill>
                  <a:srgbClr val="FFFFFF"/>
                </a:solidFill>
                <a:latin typeface="Xunta Sans"/>
                <a:cs typeface="Arial"/>
              </a:rPr>
              <a:t>tramites comunes</a:t>
            </a:r>
            <a:r>
              <a:rPr lang="es-ES" sz="1100" spc="4" dirty="0">
                <a:solidFill>
                  <a:srgbClr val="FFFFFF"/>
                </a:solidFill>
                <a:latin typeface="Xunta Sans"/>
                <a:cs typeface="Arial"/>
              </a:rPr>
              <a:t> y </a:t>
            </a:r>
            <a:r>
              <a:rPr lang="es-ES" sz="1100" b="1" spc="4" dirty="0">
                <a:solidFill>
                  <a:srgbClr val="FFFFFF"/>
                </a:solidFill>
                <a:latin typeface="Xunta Sans"/>
                <a:cs typeface="Arial"/>
              </a:rPr>
              <a:t>operaciones</a:t>
            </a:r>
            <a:r>
              <a:rPr lang="es-ES" sz="1100" spc="4" dirty="0">
                <a:solidFill>
                  <a:srgbClr val="FFFFFF"/>
                </a:solidFill>
                <a:latin typeface="Xunta Sans"/>
                <a:cs typeface="Arial"/>
              </a:rPr>
              <a:t>:</a:t>
            </a:r>
          </a:p>
          <a:p>
            <a:endParaRPr lang="es-ES" sz="1100" spc="4" dirty="0">
              <a:solidFill>
                <a:srgbClr val="FFFFFF"/>
              </a:solidFill>
              <a:latin typeface="Xunta Sans"/>
              <a:cs typeface="Arial"/>
            </a:endParaRPr>
          </a:p>
          <a:p>
            <a:pPr marL="171450" indent="-171450">
              <a:buFont typeface="Arial"/>
              <a:buChar char="•"/>
            </a:pPr>
            <a:r>
              <a:rPr lang="es-ES" sz="1100" b="1" spc="4" dirty="0">
                <a:solidFill>
                  <a:srgbClr val="FFFFFF"/>
                </a:solidFill>
                <a:latin typeface="Xunta Sans"/>
                <a:cs typeface="Arial"/>
              </a:rPr>
              <a:t>Trámites </a:t>
            </a:r>
            <a:r>
              <a:rPr lang="es-ES" sz="1100" b="1" spc="4" dirty="0">
                <a:solidFill>
                  <a:srgbClr val="FFFFFF"/>
                </a:solidFill>
                <a:latin typeface="Xunta Sans"/>
                <a:ea typeface="+mn-lt"/>
                <a:cs typeface="+mn-lt"/>
              </a:rPr>
              <a:t>comunes</a:t>
            </a:r>
            <a:r>
              <a:rPr lang="es-ES" sz="1100" b="1" spc="4" dirty="0">
                <a:solidFill>
                  <a:srgbClr val="FFFFFF"/>
                </a:solidFill>
                <a:latin typeface="Xunta Sans"/>
                <a:cs typeface="Arial"/>
              </a:rPr>
              <a:t>: </a:t>
            </a:r>
            <a:r>
              <a:rPr lang="es-ES" sz="1100" spc="4" dirty="0">
                <a:solidFill>
                  <a:srgbClr val="FFFFFF"/>
                </a:solidFill>
                <a:latin typeface="Xunta Sans"/>
                <a:cs typeface="Arial"/>
              </a:rPr>
              <a:t>Son una serie de formularios habilitados para la realización de tramitaciones comunes genéricas para todos los procedimientos, como pueden ser por ejemplo el Adjuntado de documentación adicional, renuncia, alegaciones, etc. Dentro de los trámites posteriores podemos identificar a su vez 2 tipos:</a:t>
            </a:r>
          </a:p>
          <a:p>
            <a:pPr marL="171450" indent="-171450">
              <a:buFont typeface="Arial"/>
              <a:buChar char="•"/>
            </a:pPr>
            <a:endParaRPr lang="es-ES" sz="1100" spc="4" dirty="0">
              <a:solidFill>
                <a:srgbClr val="FFFFFF"/>
              </a:solidFill>
              <a:latin typeface="Xunta Sans"/>
              <a:cs typeface="Arial"/>
            </a:endParaRPr>
          </a:p>
          <a:p>
            <a:pPr marL="628650" lvl="1" indent="-171450">
              <a:buFont typeface="Courier New"/>
              <a:buChar char="o"/>
            </a:pPr>
            <a:r>
              <a:rPr lang="es-ES" sz="1100" b="1" spc="4" dirty="0">
                <a:solidFill>
                  <a:srgbClr val="FFFFFF"/>
                </a:solidFill>
                <a:latin typeface="Xunta Sans"/>
                <a:cs typeface="Arial"/>
              </a:rPr>
              <a:t>Tramites PX (v1):</a:t>
            </a:r>
            <a:r>
              <a:rPr lang="es-ES" sz="1100" spc="4" dirty="0">
                <a:solidFill>
                  <a:srgbClr val="FFFFFF"/>
                </a:solidFill>
                <a:latin typeface="Xunta Sans"/>
                <a:cs typeface="Arial"/>
              </a:rPr>
              <a:t> Se presentan a través del formulario PX correspondiente. </a:t>
            </a:r>
            <a:r>
              <a:rPr lang="es-ES" sz="1100" b="1" u="sng" spc="4" dirty="0">
                <a:solidFill>
                  <a:srgbClr val="FFFFFF"/>
                </a:solidFill>
                <a:latin typeface="Xunta Sans"/>
                <a:cs typeface="Arial"/>
              </a:rPr>
              <a:t>Modelo obsoleto, a extinguir.</a:t>
            </a:r>
          </a:p>
          <a:p>
            <a:pPr lvl="1"/>
            <a:endParaRPr lang="es-ES" sz="1100" spc="4" dirty="0">
              <a:solidFill>
                <a:srgbClr val="FFFFFF"/>
              </a:solidFill>
              <a:latin typeface="Xunta Sans"/>
              <a:cs typeface="Arial"/>
            </a:endParaRPr>
          </a:p>
          <a:p>
            <a:pPr marL="628650" lvl="1" indent="-171450">
              <a:buFont typeface="Courier New"/>
              <a:buChar char="o"/>
            </a:pPr>
            <a:r>
              <a:rPr lang="es-ES" sz="1100" b="1" spc="4" dirty="0">
                <a:solidFill>
                  <a:srgbClr val="FFFFFF"/>
                </a:solidFill>
                <a:latin typeface="Xunta Sans"/>
                <a:cs typeface="Arial"/>
              </a:rPr>
              <a:t>Tramites nativos </a:t>
            </a:r>
            <a:r>
              <a:rPr lang="es-ES" sz="1100" b="1" spc="4" dirty="0">
                <a:solidFill>
                  <a:srgbClr val="FFFFFF"/>
                </a:solidFill>
                <a:latin typeface="Xunta Sans"/>
                <a:ea typeface="+mn-lt"/>
                <a:cs typeface="+mn-lt"/>
              </a:rPr>
              <a:t>(v2)</a:t>
            </a:r>
            <a:r>
              <a:rPr lang="es-ES" sz="1100" b="1" spc="4" dirty="0">
                <a:solidFill>
                  <a:srgbClr val="FFFFFF"/>
                </a:solidFill>
                <a:latin typeface="Xunta Sans"/>
                <a:cs typeface="Arial"/>
              </a:rPr>
              <a:t>:</a:t>
            </a:r>
            <a:r>
              <a:rPr lang="es-ES" sz="1100" spc="4" dirty="0">
                <a:solidFill>
                  <a:srgbClr val="FFFFFF"/>
                </a:solidFill>
                <a:latin typeface="Xunta Sans"/>
                <a:cs typeface="Arial"/>
              </a:rPr>
              <a:t> </a:t>
            </a:r>
            <a:r>
              <a:rPr lang="es-ES" sz="1100" b="1" spc="4" dirty="0">
                <a:solidFill>
                  <a:srgbClr val="FFFFFF"/>
                </a:solidFill>
                <a:latin typeface="Xunta Sans"/>
                <a:cs typeface="Arial"/>
              </a:rPr>
              <a:t>No utilizan procedimientos PX</a:t>
            </a:r>
            <a:r>
              <a:rPr lang="es-ES" sz="1100" spc="4" dirty="0">
                <a:solidFill>
                  <a:srgbClr val="FFFFFF"/>
                </a:solidFill>
                <a:latin typeface="Xunta Sans"/>
                <a:cs typeface="Arial"/>
              </a:rPr>
              <a:t> y quedan correctamente asociados a la publicación del procedimiento al que hacen referencia. Con los trámites v2 </a:t>
            </a:r>
            <a:r>
              <a:rPr lang="es-ES" sz="1100" b="1" spc="4" dirty="0">
                <a:solidFill>
                  <a:srgbClr val="FFFFFF"/>
                </a:solidFill>
                <a:latin typeface="Xunta Sans"/>
                <a:cs typeface="Arial"/>
              </a:rPr>
              <a:t>se permite </a:t>
            </a:r>
            <a:r>
              <a:rPr lang="es-ES" sz="1100" b="1" spc="4" dirty="0">
                <a:solidFill>
                  <a:srgbClr val="FFFFFF"/>
                </a:solidFill>
                <a:latin typeface="Xunta Sans"/>
                <a:ea typeface="+mn-lt"/>
                <a:cs typeface="+mn-lt"/>
              </a:rPr>
              <a:t>la personalización del trámite común</a:t>
            </a:r>
            <a:r>
              <a:rPr lang="es-ES" sz="1100" spc="4" dirty="0">
                <a:solidFill>
                  <a:srgbClr val="FFFFFF"/>
                </a:solidFill>
                <a:latin typeface="Xunta Sans"/>
                <a:ea typeface="+mn-lt"/>
                <a:cs typeface="+mn-lt"/>
              </a:rPr>
              <a:t> en caso de que sea necesario salirse de la plantilla genérica.</a:t>
            </a:r>
          </a:p>
          <a:p>
            <a:pPr marL="628650" lvl="1" indent="-171450">
              <a:buFont typeface="Courier New"/>
              <a:buChar char="o"/>
            </a:pPr>
            <a:endParaRPr lang="es-ES" sz="1100" spc="4" dirty="0">
              <a:solidFill>
                <a:srgbClr val="FFFFFF"/>
              </a:solidFill>
              <a:latin typeface="Xunta Sans"/>
              <a:cs typeface="Arial"/>
            </a:endParaRPr>
          </a:p>
          <a:p>
            <a:pPr marL="171450" indent="-171450">
              <a:buFont typeface="Arial"/>
              <a:buChar char="•"/>
            </a:pPr>
            <a:r>
              <a:rPr lang="es-ES" sz="1100" b="1" spc="4" dirty="0">
                <a:solidFill>
                  <a:srgbClr val="FFFFFF"/>
                </a:solidFill>
                <a:latin typeface="Xunta Sans"/>
                <a:cs typeface="Arial"/>
              </a:rPr>
              <a:t>Operaciones: </a:t>
            </a:r>
            <a:r>
              <a:rPr lang="es-ES" sz="1100" spc="4" dirty="0">
                <a:solidFill>
                  <a:srgbClr val="FFFFFF"/>
                </a:solidFill>
                <a:latin typeface="Xunta Sans"/>
                <a:cs typeface="Arial"/>
              </a:rPr>
              <a:t>Son otro tipo de acciones que tratan operaciones más específicas y </a:t>
            </a:r>
            <a:r>
              <a:rPr lang="es-ES" sz="1100" b="1" spc="4" dirty="0">
                <a:solidFill>
                  <a:srgbClr val="FFFFFF"/>
                </a:solidFill>
                <a:latin typeface="Xunta Sans"/>
                <a:cs typeface="Arial"/>
              </a:rPr>
              <a:t>totalmente configurables</a:t>
            </a:r>
            <a:r>
              <a:rPr lang="es-ES" sz="1100" spc="4" dirty="0">
                <a:solidFill>
                  <a:srgbClr val="FFFFFF"/>
                </a:solidFill>
                <a:latin typeface="Xunta Sans"/>
                <a:cs typeface="Arial"/>
              </a:rPr>
              <a:t>. Entre ellas podemos destacar modificación, baja, comunicación y renovación. Estas acciones tienen un formulario genérico definido pero pueden ser personalizadas por procedimiento. El </a:t>
            </a:r>
            <a:r>
              <a:rPr lang="es-ES" sz="1100" b="1" spc="4" dirty="0">
                <a:solidFill>
                  <a:srgbClr val="FFFFFF"/>
                </a:solidFill>
                <a:latin typeface="Xunta Sans"/>
                <a:cs typeface="Arial"/>
              </a:rPr>
              <a:t>sistema tramitador será informado de estas presentaciones para que pueda realizar la lógica de procesado correspondiente</a:t>
            </a:r>
            <a:r>
              <a:rPr lang="es-ES" sz="1100" spc="4" dirty="0">
                <a:solidFill>
                  <a:srgbClr val="FFFFFF"/>
                </a:solidFill>
                <a:latin typeface="Xunta Sans"/>
                <a:cs typeface="Arial"/>
              </a:rPr>
              <a:t> y actualizar el expediente en consecuencia.</a:t>
            </a:r>
          </a:p>
          <a:p>
            <a:endParaRPr lang="es-ES" sz="1100" spc="4" dirty="0">
              <a:solidFill>
                <a:srgbClr val="FFFFFF"/>
              </a:solidFill>
              <a:latin typeface="Xunta Sans"/>
              <a:cs typeface="Arial"/>
            </a:endParaRPr>
          </a:p>
          <a:p>
            <a:endParaRPr lang="es-ES" sz="1100" spc="4" dirty="0">
              <a:solidFill>
                <a:srgbClr val="FFFFFF"/>
              </a:solidFill>
              <a:latin typeface="Xunta Sans"/>
              <a:cs typeface="Arial"/>
            </a:endParaRPr>
          </a:p>
        </p:txBody>
      </p:sp>
      <p:pic>
        <p:nvPicPr>
          <p:cNvPr id="98" name="Imagen 7" descr="Imagen que contiene interior, ventana, foto, cocina&#10;&#10;Descripción generada automáticamente">
            <a:extLst>
              <a:ext uri="{FF2B5EF4-FFF2-40B4-BE49-F238E27FC236}">
                <a16:creationId xmlns:a16="http://schemas.microsoft.com/office/drawing/2014/main" id="{1159A223-A292-1DAC-CC13-8252DE632916}"/>
              </a:ext>
            </a:extLst>
          </p:cNvPr>
          <p:cNvPicPr/>
          <p:nvPr/>
        </p:nvPicPr>
        <p:blipFill>
          <a:blip r:embed="rId2"/>
          <a:srcRect l="14192" t="9353" r="8852" b="2946"/>
          <a:stretch/>
        </p:blipFill>
        <p:spPr>
          <a:xfrm>
            <a:off x="5340240" y="0"/>
            <a:ext cx="6809803" cy="6858000"/>
          </a:xfrm>
          <a:prstGeom prst="rect">
            <a:avLst/>
          </a:prstGeom>
          <a:ln w="12600">
            <a:noFill/>
          </a:ln>
        </p:spPr>
      </p:pic>
      <p:sp>
        <p:nvSpPr>
          <p:cNvPr id="4" name="Rectángulo 3">
            <a:extLst>
              <a:ext uri="{FF2B5EF4-FFF2-40B4-BE49-F238E27FC236}">
                <a16:creationId xmlns:a16="http://schemas.microsoft.com/office/drawing/2014/main" id="{B9A9A795-BDA3-878E-44EC-224B09E561A6}"/>
              </a:ext>
            </a:extLst>
          </p:cNvPr>
          <p:cNvSpPr/>
          <p:nvPr/>
        </p:nvSpPr>
        <p:spPr>
          <a:xfrm>
            <a:off x="5253712" y="0"/>
            <a:ext cx="6938288"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6" name="Imagen 15">
            <a:extLst>
              <a:ext uri="{FF2B5EF4-FFF2-40B4-BE49-F238E27FC236}">
                <a16:creationId xmlns:a16="http://schemas.microsoft.com/office/drawing/2014/main" id="{8FF74252-EE86-71A8-CE4B-84B9843A81E6}"/>
              </a:ext>
            </a:extLst>
          </p:cNvPr>
          <p:cNvPicPr/>
          <p:nvPr/>
        </p:nvPicPr>
        <p:blipFill>
          <a:blip r:embed="rId3"/>
          <a:stretch/>
        </p:blipFill>
        <p:spPr>
          <a:xfrm>
            <a:off x="788400" y="360000"/>
            <a:ext cx="1677600" cy="360000"/>
          </a:xfrm>
          <a:prstGeom prst="rect">
            <a:avLst/>
          </a:prstGeom>
          <a:ln w="0">
            <a:noFill/>
          </a:ln>
        </p:spPr>
      </p:pic>
      <p:sp>
        <p:nvSpPr>
          <p:cNvPr id="5" name="object 2">
            <a:extLst>
              <a:ext uri="{FF2B5EF4-FFF2-40B4-BE49-F238E27FC236}">
                <a16:creationId xmlns:a16="http://schemas.microsoft.com/office/drawing/2014/main" id="{4E163C70-26A8-A0CC-A3FF-3A2C34583FBF}"/>
              </a:ext>
            </a:extLst>
          </p:cNvPr>
          <p:cNvSpPr txBox="1"/>
          <p:nvPr/>
        </p:nvSpPr>
        <p:spPr>
          <a:xfrm>
            <a:off x="5329333" y="934045"/>
            <a:ext cx="6801905" cy="601367"/>
          </a:xfrm>
          <a:prstGeom prst="rect">
            <a:avLst/>
          </a:prstGeom>
          <a:noFill/>
          <a:ln>
            <a:noFill/>
          </a:ln>
        </p:spPr>
        <p:txBody>
          <a:bodyPr vert="horz" wrap="square" lIns="0" tIns="12240" rIns="0" bIns="0" anchor="t" anchorCtr="0" compatLnSpc="0">
            <a:spAutoFit/>
          </a:bodyPr>
          <a:lstStyle/>
          <a:p>
            <a:pPr>
              <a:defRPr sz="1800"/>
            </a:pPr>
            <a:r>
              <a:rPr lang="es-ES" sz="1400" b="1" spc="-6" dirty="0">
                <a:solidFill>
                  <a:srgbClr val="6D6E71"/>
                </a:solidFill>
                <a:ea typeface="Roboto"/>
                <a:cs typeface="+mn-lt"/>
              </a:rPr>
              <a:t>Tabla relación trámites comunes y estados:</a:t>
            </a:r>
            <a:endParaRPr lang="es-ES" sz="1200" spc="-6" dirty="0">
              <a:solidFill>
                <a:srgbClr val="6D6E71"/>
              </a:solidFill>
              <a:ea typeface="Roboto"/>
              <a:cs typeface="+mn-lt"/>
            </a:endParaRPr>
          </a:p>
          <a:p>
            <a:pPr>
              <a:defRPr sz="1800"/>
            </a:pPr>
            <a:endParaRPr lang="es-ES" sz="1400" b="1" spc="-6" dirty="0">
              <a:solidFill>
                <a:srgbClr val="6D6E71"/>
              </a:solidFill>
              <a:latin typeface="Arial"/>
              <a:ea typeface="Roboto"/>
              <a:cs typeface="Arial"/>
            </a:endParaRPr>
          </a:p>
          <a:p>
            <a:pPr>
              <a:defRPr sz="1800"/>
            </a:pPr>
            <a:endParaRPr lang="es-ES" sz="1200" spc="-6" dirty="0">
              <a:solidFill>
                <a:srgbClr val="6D6E71"/>
              </a:solidFill>
              <a:latin typeface="Xunta Sans"/>
              <a:ea typeface="Roboto"/>
              <a:cs typeface="Arial"/>
            </a:endParaRPr>
          </a:p>
        </p:txBody>
      </p:sp>
      <p:pic>
        <p:nvPicPr>
          <p:cNvPr id="3" name="Picture 2">
            <a:extLst>
              <a:ext uri="{FF2B5EF4-FFF2-40B4-BE49-F238E27FC236}">
                <a16:creationId xmlns:a16="http://schemas.microsoft.com/office/drawing/2014/main" id="{E15EB622-7215-9FCD-5BF5-BCF9BBC9696E}"/>
              </a:ext>
            </a:extLst>
          </p:cNvPr>
          <p:cNvPicPr>
            <a:picLocks noChangeAspect="1"/>
          </p:cNvPicPr>
          <p:nvPr/>
        </p:nvPicPr>
        <p:blipFill>
          <a:blip r:embed="rId4"/>
          <a:stretch>
            <a:fillRect/>
          </a:stretch>
        </p:blipFill>
        <p:spPr>
          <a:xfrm>
            <a:off x="5340240" y="1521070"/>
            <a:ext cx="6551045" cy="2569085"/>
          </a:xfrm>
          <a:prstGeom prst="rect">
            <a:avLst/>
          </a:prstGeom>
        </p:spPr>
      </p:pic>
    </p:spTree>
    <p:extLst>
      <p:ext uri="{BB962C8B-B14F-4D97-AF65-F5344CB8AC3E}">
        <p14:creationId xmlns:p14="http://schemas.microsoft.com/office/powerpoint/2010/main" val="1860230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9D6AD5D-7015-EB55-7E85-FCEBBC647B3B}"/>
            </a:ext>
          </a:extLst>
        </p:cNvPr>
        <p:cNvGrpSpPr/>
        <p:nvPr/>
      </p:nvGrpSpPr>
      <p:grpSpPr>
        <a:xfrm>
          <a:off x="0" y="0"/>
          <a:ext cx="0" cy="0"/>
          <a:chOff x="0" y="0"/>
          <a:chExt cx="0" cy="0"/>
        </a:xfrm>
      </p:grpSpPr>
      <p:sp>
        <p:nvSpPr>
          <p:cNvPr id="91" name="object 7">
            <a:extLst>
              <a:ext uri="{FF2B5EF4-FFF2-40B4-BE49-F238E27FC236}">
                <a16:creationId xmlns:a16="http://schemas.microsoft.com/office/drawing/2014/main" id="{F3E4D631-C7BB-4EF1-A105-F021C55F64B3}"/>
              </a:ext>
            </a:extLst>
          </p:cNvPr>
          <p:cNvSpPr txBox="1"/>
          <p:nvPr/>
        </p:nvSpPr>
        <p:spPr>
          <a:xfrm>
            <a:off x="286595" y="980120"/>
            <a:ext cx="4838108" cy="554640"/>
          </a:xfrm>
          <a:prstGeom prst="rect">
            <a:avLst/>
          </a:prstGeom>
          <a:noFill/>
          <a:ln w="0">
            <a:noFill/>
          </a:ln>
        </p:spPr>
        <p:txBody>
          <a:bodyPr lIns="0" tIns="12240" rIns="0" bIns="0" anchor="t">
            <a:noAutofit/>
          </a:bodyPr>
          <a:lstStyle/>
          <a:p>
            <a:pPr marL="12065">
              <a:spcBef>
                <a:spcPts val="96"/>
              </a:spcBef>
            </a:pPr>
            <a:r>
              <a:rPr lang="es-ES" b="1" spc="-7" dirty="0">
                <a:solidFill>
                  <a:srgbClr val="0070C0"/>
                </a:solidFill>
                <a:latin typeface="Xunta Sans"/>
              </a:rPr>
              <a:t>4.3 Detalle del expediente: Pestaña Registro</a:t>
            </a:r>
            <a:endParaRPr lang="en-US" dirty="0"/>
          </a:p>
        </p:txBody>
      </p:sp>
      <p:sp>
        <p:nvSpPr>
          <p:cNvPr id="2" name="object 2">
            <a:extLst>
              <a:ext uri="{FF2B5EF4-FFF2-40B4-BE49-F238E27FC236}">
                <a16:creationId xmlns:a16="http://schemas.microsoft.com/office/drawing/2014/main" id="{414FE741-FE09-CF53-F2EA-03D4AAC158AC}"/>
              </a:ext>
            </a:extLst>
          </p:cNvPr>
          <p:cNvSpPr txBox="1"/>
          <p:nvPr/>
        </p:nvSpPr>
        <p:spPr>
          <a:xfrm>
            <a:off x="286595" y="1711321"/>
            <a:ext cx="4833340" cy="1407012"/>
          </a:xfrm>
          <a:prstGeom prst="rect">
            <a:avLst/>
          </a:prstGeom>
          <a:noFill/>
          <a:ln w="0">
            <a:noFill/>
          </a:ln>
        </p:spPr>
        <p:txBody>
          <a:bodyPr lIns="0" tIns="12240" rIns="0" bIns="0" anchor="t">
            <a:noAutofit/>
          </a:bodyPr>
          <a:lstStyle/>
          <a:p>
            <a:pPr marL="12065" marR="4445" algn="just">
              <a:lnSpc>
                <a:spcPct val="107000"/>
              </a:lnSpc>
              <a:spcBef>
                <a:spcPts val="96"/>
              </a:spcBef>
              <a:spcAft>
                <a:spcPts val="300"/>
              </a:spcAft>
              <a:defRPr sz="1800"/>
            </a:pPr>
            <a:r>
              <a:rPr lang="es-ES" sz="1100" dirty="0">
                <a:solidFill>
                  <a:schemeClr val="bg1">
                    <a:lumMod val="50000"/>
                  </a:schemeClr>
                </a:solidFill>
                <a:latin typeface="Xunta Sans" panose="00000500000000000000"/>
                <a:ea typeface="+mn-lt"/>
                <a:cs typeface="+mn-lt"/>
              </a:rPr>
              <a:t>En la pestaña de </a:t>
            </a:r>
            <a:r>
              <a:rPr lang="es-ES" sz="1100" b="1" dirty="0">
                <a:solidFill>
                  <a:schemeClr val="bg1">
                    <a:lumMod val="50000"/>
                  </a:schemeClr>
                </a:solidFill>
                <a:latin typeface="Xunta Sans" panose="00000500000000000000"/>
                <a:ea typeface="+mn-lt"/>
                <a:cs typeface="+mn-lt"/>
              </a:rPr>
              <a:t>Registro</a:t>
            </a:r>
            <a:r>
              <a:rPr lang="es-ES" sz="1100" dirty="0">
                <a:solidFill>
                  <a:schemeClr val="bg1">
                    <a:lumMod val="50000"/>
                  </a:schemeClr>
                </a:solidFill>
                <a:latin typeface="Xunta Sans" panose="00000500000000000000"/>
                <a:ea typeface="+mn-lt"/>
                <a:cs typeface="+mn-lt"/>
              </a:rPr>
              <a:t>, el administrado puede consultar la información relativa a las presentaciones realizadas en Sede y relacionadas con el expediente incluyendo trámites posteriores. </a:t>
            </a:r>
          </a:p>
          <a:p>
            <a:pPr marL="12065" marR="4445" algn="just">
              <a:lnSpc>
                <a:spcPct val="107000"/>
              </a:lnSpc>
              <a:spcBef>
                <a:spcPts val="96"/>
              </a:spcBef>
              <a:spcAft>
                <a:spcPts val="300"/>
              </a:spcAft>
              <a:defRPr sz="1800"/>
            </a:pPr>
            <a:r>
              <a:rPr lang="es-ES" sz="1100" dirty="0">
                <a:solidFill>
                  <a:schemeClr val="bg1">
                    <a:lumMod val="50000"/>
                  </a:schemeClr>
                </a:solidFill>
                <a:latin typeface="Xunta Sans" panose="00000500000000000000"/>
                <a:ea typeface="+mn-lt"/>
                <a:cs typeface="+mn-lt"/>
              </a:rPr>
              <a:t>En ella se muestra el </a:t>
            </a:r>
            <a:r>
              <a:rPr lang="es-ES" sz="1100" b="1" dirty="0">
                <a:solidFill>
                  <a:schemeClr val="bg1">
                    <a:lumMod val="50000"/>
                  </a:schemeClr>
                </a:solidFill>
                <a:latin typeface="Xunta Sans" panose="00000500000000000000"/>
                <a:ea typeface="+mn-lt"/>
                <a:cs typeface="+mn-lt"/>
              </a:rPr>
              <a:t>trámite realizado, fecha de entrada y la documentación aportada</a:t>
            </a:r>
            <a:r>
              <a:rPr lang="es-ES" sz="1100" dirty="0">
                <a:solidFill>
                  <a:schemeClr val="bg1">
                    <a:lumMod val="50000"/>
                  </a:schemeClr>
                </a:solidFill>
                <a:latin typeface="Xunta Sans" panose="00000500000000000000"/>
                <a:ea typeface="+mn-lt"/>
                <a:cs typeface="+mn-lt"/>
              </a:rPr>
              <a:t> en cada presentación o entrada de registro vinculada al expediente.</a:t>
            </a:r>
            <a:endParaRPr lang="es-ES" sz="1100" dirty="0">
              <a:solidFill>
                <a:schemeClr val="bg1">
                  <a:lumMod val="50000"/>
                </a:schemeClr>
              </a:solidFill>
              <a:latin typeface="Xunta Sans" panose="00000500000000000000"/>
              <a:cs typeface="Arial"/>
            </a:endParaRPr>
          </a:p>
          <a:p>
            <a:pPr marL="12065" marR="4445" algn="ctr">
              <a:lnSpc>
                <a:spcPct val="107000"/>
              </a:lnSpc>
              <a:spcBef>
                <a:spcPts val="96"/>
              </a:spcBef>
              <a:spcAft>
                <a:spcPts val="300"/>
              </a:spcAft>
              <a:defRPr sz="1800"/>
            </a:pPr>
            <a:r>
              <a:rPr lang="es-ES" sz="1100" u="sng" dirty="0">
                <a:solidFill>
                  <a:schemeClr val="bg1">
                    <a:lumMod val="50000"/>
                  </a:schemeClr>
                </a:solidFill>
                <a:latin typeface="Xunta Sans" panose="00000500000000000000"/>
                <a:ea typeface="+mn-lt"/>
                <a:cs typeface="+mn-lt"/>
              </a:rPr>
              <a:t>XuntaEu</a:t>
            </a:r>
          </a:p>
          <a:p>
            <a:pPr marL="12065" marR="4445" algn="just">
              <a:lnSpc>
                <a:spcPct val="107000"/>
              </a:lnSpc>
              <a:spcBef>
                <a:spcPts val="96"/>
              </a:spcBef>
              <a:spcAft>
                <a:spcPts val="300"/>
              </a:spcAft>
              <a:defRPr sz="1800"/>
            </a:pPr>
            <a:endParaRPr lang="es-ES" sz="1100" dirty="0">
              <a:solidFill>
                <a:schemeClr val="bg1">
                  <a:lumMod val="50000"/>
                </a:schemeClr>
              </a:solidFill>
              <a:latin typeface="Xunta Sans" panose="00000500000000000000"/>
              <a:cs typeface="Arial"/>
            </a:endParaRPr>
          </a:p>
          <a:p>
            <a:pPr marL="12065" marR="4445" algn="just">
              <a:lnSpc>
                <a:spcPct val="107000"/>
              </a:lnSpc>
              <a:spcBef>
                <a:spcPts val="96"/>
              </a:spcBef>
              <a:spcAft>
                <a:spcPts val="300"/>
              </a:spcAft>
              <a:defRPr sz="1800"/>
            </a:pPr>
            <a:endParaRPr lang="es-ES" sz="1100" dirty="0">
              <a:solidFill>
                <a:schemeClr val="bg1">
                  <a:lumMod val="50000"/>
                </a:schemeClr>
              </a:solidFill>
              <a:latin typeface="Xunta Sans" panose="00000500000000000000"/>
              <a:cs typeface="Arial"/>
            </a:endParaRPr>
          </a:p>
          <a:p>
            <a:pPr marL="297815" marR="4445" indent="-285750" algn="just">
              <a:lnSpc>
                <a:spcPct val="107000"/>
              </a:lnSpc>
              <a:spcBef>
                <a:spcPts val="96"/>
              </a:spcBef>
              <a:spcAft>
                <a:spcPts val="300"/>
              </a:spcAft>
              <a:buFont typeface="Arial"/>
              <a:buChar char="•"/>
              <a:defRPr sz="1800"/>
            </a:pPr>
            <a:endParaRPr lang="es-ES" sz="1100" dirty="0">
              <a:solidFill>
                <a:schemeClr val="bg1">
                  <a:lumMod val="50000"/>
                </a:schemeClr>
              </a:solidFill>
              <a:latin typeface="Xunta Sans" panose="00000500000000000000"/>
              <a:cs typeface="Arial"/>
            </a:endParaRPr>
          </a:p>
          <a:p>
            <a:pPr marL="12065" marR="4445" algn="just">
              <a:lnSpc>
                <a:spcPct val="107000"/>
              </a:lnSpc>
              <a:spcBef>
                <a:spcPts val="96"/>
              </a:spcBef>
              <a:spcAft>
                <a:spcPts val="300"/>
              </a:spcAft>
              <a:defRPr sz="1800"/>
            </a:pPr>
            <a:endParaRPr lang="es-ES" sz="1100" dirty="0">
              <a:solidFill>
                <a:schemeClr val="bg1">
                  <a:lumMod val="50000"/>
                </a:schemeClr>
              </a:solidFill>
              <a:latin typeface="Xunta Sans" panose="00000500000000000000"/>
              <a:cs typeface="Arial"/>
            </a:endParaRPr>
          </a:p>
          <a:p>
            <a:pPr marL="240665" marR="4445" indent="-228600" algn="just">
              <a:lnSpc>
                <a:spcPct val="107000"/>
              </a:lnSpc>
              <a:spcBef>
                <a:spcPts val="96"/>
              </a:spcBef>
              <a:spcAft>
                <a:spcPts val="300"/>
              </a:spcAft>
              <a:buSzPct val="100000"/>
              <a:buFont typeface="Arial" panose="020B0604020202020204" pitchFamily="34" charset="0"/>
              <a:buChar char="•"/>
              <a:defRPr sz="1800"/>
            </a:pPr>
            <a:endParaRPr lang="es-ES" sz="1100" dirty="0">
              <a:solidFill>
                <a:schemeClr val="bg1">
                  <a:lumMod val="50000"/>
                </a:schemeClr>
              </a:solidFill>
              <a:latin typeface="Xunta Sans" panose="00000500000000000000"/>
              <a:cs typeface="Arial"/>
            </a:endParaRPr>
          </a:p>
        </p:txBody>
      </p:sp>
      <p:pic>
        <p:nvPicPr>
          <p:cNvPr id="32" name="Imagen 31">
            <a:extLst>
              <a:ext uri="{FF2B5EF4-FFF2-40B4-BE49-F238E27FC236}">
                <a16:creationId xmlns:a16="http://schemas.microsoft.com/office/drawing/2014/main" id="{D0FAEC0E-4677-37EF-113B-264EC9C65A40}"/>
              </a:ext>
            </a:extLst>
          </p:cNvPr>
          <p:cNvPicPr/>
          <p:nvPr/>
        </p:nvPicPr>
        <p:blipFill>
          <a:blip r:embed="rId2"/>
          <a:stretch/>
        </p:blipFill>
        <p:spPr>
          <a:xfrm>
            <a:off x="788400" y="360000"/>
            <a:ext cx="1677600" cy="360000"/>
          </a:xfrm>
          <a:prstGeom prst="rect">
            <a:avLst/>
          </a:prstGeom>
          <a:ln w="0">
            <a:noFill/>
          </a:ln>
        </p:spPr>
      </p:pic>
      <p:pic>
        <p:nvPicPr>
          <p:cNvPr id="3" name="Picture 2">
            <a:extLst>
              <a:ext uri="{FF2B5EF4-FFF2-40B4-BE49-F238E27FC236}">
                <a16:creationId xmlns:a16="http://schemas.microsoft.com/office/drawing/2014/main" id="{35DD6173-240A-8992-52D4-8859CD7CCD33}"/>
              </a:ext>
            </a:extLst>
          </p:cNvPr>
          <p:cNvPicPr>
            <a:picLocks noChangeAspect="1"/>
          </p:cNvPicPr>
          <p:nvPr/>
        </p:nvPicPr>
        <p:blipFill>
          <a:blip r:embed="rId3"/>
          <a:stretch>
            <a:fillRect/>
          </a:stretch>
        </p:blipFill>
        <p:spPr>
          <a:xfrm>
            <a:off x="5491125" y="576145"/>
            <a:ext cx="6357899" cy="5872976"/>
          </a:xfrm>
          <a:prstGeom prst="rect">
            <a:avLst/>
          </a:prstGeom>
        </p:spPr>
      </p:pic>
      <p:pic>
        <p:nvPicPr>
          <p:cNvPr id="4" name="Picture 3">
            <a:extLst>
              <a:ext uri="{FF2B5EF4-FFF2-40B4-BE49-F238E27FC236}">
                <a16:creationId xmlns:a16="http://schemas.microsoft.com/office/drawing/2014/main" id="{858C193F-A39C-C8E9-CD78-7D155FD46F51}"/>
              </a:ext>
            </a:extLst>
          </p:cNvPr>
          <p:cNvPicPr>
            <a:picLocks noChangeAspect="1"/>
          </p:cNvPicPr>
          <p:nvPr/>
        </p:nvPicPr>
        <p:blipFill>
          <a:blip r:embed="rId4"/>
          <a:stretch>
            <a:fillRect/>
          </a:stretch>
        </p:blipFill>
        <p:spPr>
          <a:xfrm>
            <a:off x="155450" y="3475463"/>
            <a:ext cx="2662760" cy="2973659"/>
          </a:xfrm>
          <a:prstGeom prst="rect">
            <a:avLst/>
          </a:prstGeom>
        </p:spPr>
      </p:pic>
      <p:pic>
        <p:nvPicPr>
          <p:cNvPr id="5" name="Picture 4">
            <a:extLst>
              <a:ext uri="{FF2B5EF4-FFF2-40B4-BE49-F238E27FC236}">
                <a16:creationId xmlns:a16="http://schemas.microsoft.com/office/drawing/2014/main" id="{42F351D3-4C7D-5F54-8F58-05B47E39B693}"/>
              </a:ext>
            </a:extLst>
          </p:cNvPr>
          <p:cNvPicPr>
            <a:picLocks noChangeAspect="1"/>
          </p:cNvPicPr>
          <p:nvPr/>
        </p:nvPicPr>
        <p:blipFill>
          <a:blip r:embed="rId5"/>
          <a:stretch>
            <a:fillRect/>
          </a:stretch>
        </p:blipFill>
        <p:spPr>
          <a:xfrm>
            <a:off x="2817176" y="3475463"/>
            <a:ext cx="2301598" cy="2973658"/>
          </a:xfrm>
          <a:prstGeom prst="rect">
            <a:avLst/>
          </a:prstGeom>
        </p:spPr>
      </p:pic>
      <p:sp>
        <p:nvSpPr>
          <p:cNvPr id="6" name="object 2">
            <a:extLst>
              <a:ext uri="{FF2B5EF4-FFF2-40B4-BE49-F238E27FC236}">
                <a16:creationId xmlns:a16="http://schemas.microsoft.com/office/drawing/2014/main" id="{F475B8A7-C53F-3224-5BE5-EDF02E8F63EB}"/>
              </a:ext>
            </a:extLst>
          </p:cNvPr>
          <p:cNvSpPr txBox="1"/>
          <p:nvPr/>
        </p:nvSpPr>
        <p:spPr>
          <a:xfrm>
            <a:off x="6252498" y="225425"/>
            <a:ext cx="4833340" cy="347647"/>
          </a:xfrm>
          <a:prstGeom prst="rect">
            <a:avLst/>
          </a:prstGeom>
          <a:noFill/>
          <a:ln w="0">
            <a:noFill/>
          </a:ln>
        </p:spPr>
        <p:txBody>
          <a:bodyPr lIns="0" tIns="12240" rIns="0" bIns="0" anchor="t">
            <a:noAutofit/>
          </a:bodyPr>
          <a:lstStyle/>
          <a:p>
            <a:pPr marL="12065" marR="4445" algn="ctr">
              <a:lnSpc>
                <a:spcPct val="107000"/>
              </a:lnSpc>
              <a:spcBef>
                <a:spcPts val="96"/>
              </a:spcBef>
              <a:spcAft>
                <a:spcPts val="300"/>
              </a:spcAft>
              <a:defRPr sz="1800"/>
            </a:pPr>
            <a:r>
              <a:rPr lang="es-ES" sz="1400" u="sng" dirty="0">
                <a:solidFill>
                  <a:schemeClr val="bg1">
                    <a:lumMod val="50000"/>
                  </a:schemeClr>
                </a:solidFill>
                <a:ea typeface="+mn-lt"/>
                <a:cs typeface="+mn-lt"/>
              </a:rPr>
              <a:t>Área privada de la Sede Electrónica</a:t>
            </a:r>
          </a:p>
          <a:p>
            <a:pPr marL="12065" marR="4445" algn="just">
              <a:lnSpc>
                <a:spcPct val="107000"/>
              </a:lnSpc>
              <a:spcBef>
                <a:spcPts val="96"/>
              </a:spcBef>
              <a:spcAft>
                <a:spcPts val="300"/>
              </a:spcAft>
              <a:defRPr sz="1800"/>
            </a:pPr>
            <a:endParaRPr lang="es-ES" sz="1400" dirty="0">
              <a:solidFill>
                <a:schemeClr val="bg1">
                  <a:lumMod val="50000"/>
                </a:schemeClr>
              </a:solidFill>
              <a:latin typeface="Arial"/>
              <a:cs typeface="Arial"/>
            </a:endParaRPr>
          </a:p>
          <a:p>
            <a:pPr marL="12065" marR="4445" algn="just">
              <a:lnSpc>
                <a:spcPct val="107000"/>
              </a:lnSpc>
              <a:spcBef>
                <a:spcPts val="96"/>
              </a:spcBef>
              <a:spcAft>
                <a:spcPts val="300"/>
              </a:spcAft>
              <a:defRPr sz="1800"/>
            </a:pPr>
            <a:endParaRPr lang="es-ES" sz="1400" dirty="0">
              <a:solidFill>
                <a:schemeClr val="bg1">
                  <a:lumMod val="50000"/>
                </a:schemeClr>
              </a:solidFill>
              <a:latin typeface="Arial"/>
              <a:cs typeface="Arial"/>
            </a:endParaRPr>
          </a:p>
          <a:p>
            <a:pPr marL="297815" marR="4445" indent="-285750" algn="just">
              <a:lnSpc>
                <a:spcPct val="107000"/>
              </a:lnSpc>
              <a:spcBef>
                <a:spcPts val="96"/>
              </a:spcBef>
              <a:spcAft>
                <a:spcPts val="300"/>
              </a:spcAft>
              <a:buFont typeface="Arial"/>
              <a:buChar char="•"/>
              <a:defRPr sz="1800"/>
            </a:pPr>
            <a:endParaRPr lang="es-ES" sz="1400" dirty="0">
              <a:solidFill>
                <a:schemeClr val="bg1">
                  <a:lumMod val="50000"/>
                </a:schemeClr>
              </a:solidFill>
              <a:latin typeface="Arial"/>
              <a:cs typeface="Arial"/>
            </a:endParaRPr>
          </a:p>
          <a:p>
            <a:pPr marL="12065" marR="4445" algn="just">
              <a:lnSpc>
                <a:spcPct val="107000"/>
              </a:lnSpc>
              <a:spcBef>
                <a:spcPts val="96"/>
              </a:spcBef>
              <a:spcAft>
                <a:spcPts val="300"/>
              </a:spcAft>
              <a:defRPr sz="1800"/>
            </a:pPr>
            <a:endParaRPr lang="es-ES" sz="1400" dirty="0">
              <a:solidFill>
                <a:schemeClr val="bg1">
                  <a:lumMod val="50000"/>
                </a:schemeClr>
              </a:solidFill>
              <a:latin typeface="Arial"/>
              <a:cs typeface="Arial"/>
            </a:endParaRPr>
          </a:p>
          <a:p>
            <a:pPr marL="240665" marR="4445" indent="-228600" algn="just">
              <a:lnSpc>
                <a:spcPct val="107000"/>
              </a:lnSpc>
              <a:spcBef>
                <a:spcPts val="96"/>
              </a:spcBef>
              <a:spcAft>
                <a:spcPts val="300"/>
              </a:spcAft>
              <a:buSzPct val="100000"/>
              <a:buFont typeface="Arial" panose="020B0604020202020204" pitchFamily="34" charset="0"/>
              <a:buChar char="•"/>
              <a:defRPr sz="1800"/>
            </a:pPr>
            <a:endParaRPr lang="es-ES" sz="1400" dirty="0">
              <a:solidFill>
                <a:schemeClr val="bg1">
                  <a:lumMod val="50000"/>
                </a:schemeClr>
              </a:solidFill>
              <a:latin typeface="Xunta Sans" panose="00000500000000000000"/>
              <a:cs typeface="Arial"/>
            </a:endParaRPr>
          </a:p>
        </p:txBody>
      </p:sp>
    </p:spTree>
    <p:extLst>
      <p:ext uri="{BB962C8B-B14F-4D97-AF65-F5344CB8AC3E}">
        <p14:creationId xmlns:p14="http://schemas.microsoft.com/office/powerpoint/2010/main" val="3089816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BC4"/>
        </a:solidFill>
        <a:effectLst/>
      </p:bgPr>
    </p:bg>
    <p:spTree>
      <p:nvGrpSpPr>
        <p:cNvPr id="1" name="">
          <a:extLst>
            <a:ext uri="{FF2B5EF4-FFF2-40B4-BE49-F238E27FC236}">
              <a16:creationId xmlns:a16="http://schemas.microsoft.com/office/drawing/2014/main" id="{25090390-F4B6-F7EC-934D-67688846D85E}"/>
            </a:ext>
          </a:extLst>
        </p:cNvPr>
        <p:cNvGrpSpPr/>
        <p:nvPr/>
      </p:nvGrpSpPr>
      <p:grpSpPr>
        <a:xfrm>
          <a:off x="0" y="0"/>
          <a:ext cx="0" cy="0"/>
          <a:chOff x="0" y="0"/>
          <a:chExt cx="0" cy="0"/>
        </a:xfrm>
      </p:grpSpPr>
      <p:sp>
        <p:nvSpPr>
          <p:cNvPr id="96" name="object 11">
            <a:extLst>
              <a:ext uri="{FF2B5EF4-FFF2-40B4-BE49-F238E27FC236}">
                <a16:creationId xmlns:a16="http://schemas.microsoft.com/office/drawing/2014/main" id="{A67FD594-0517-CE9E-8E82-2D6542298835}"/>
              </a:ext>
            </a:extLst>
          </p:cNvPr>
          <p:cNvSpPr txBox="1"/>
          <p:nvPr/>
        </p:nvSpPr>
        <p:spPr>
          <a:xfrm>
            <a:off x="603786" y="870880"/>
            <a:ext cx="4476780" cy="845355"/>
          </a:xfrm>
          <a:prstGeom prst="rect">
            <a:avLst/>
          </a:prstGeom>
          <a:noFill/>
          <a:ln w="0">
            <a:noFill/>
          </a:ln>
        </p:spPr>
        <p:txBody>
          <a:bodyPr lIns="0" tIns="12240" rIns="0" bIns="0" anchor="t">
            <a:noAutofit/>
          </a:bodyPr>
          <a:lstStyle/>
          <a:p>
            <a:pPr marL="12065">
              <a:spcBef>
                <a:spcPts val="96"/>
              </a:spcBef>
            </a:pPr>
            <a:r>
              <a:rPr lang="gl-ES" b="1" spc="-7" dirty="0">
                <a:solidFill>
                  <a:schemeClr val="bg1"/>
                </a:solidFill>
                <a:latin typeface="Xunta Sans"/>
              </a:rPr>
              <a:t>4.4. Acceso externo a presentaciones y expedientes</a:t>
            </a:r>
            <a:endParaRPr lang="en-US" dirty="0">
              <a:solidFill>
                <a:schemeClr val="bg1"/>
              </a:solidFill>
            </a:endParaRPr>
          </a:p>
        </p:txBody>
      </p:sp>
      <p:sp>
        <p:nvSpPr>
          <p:cNvPr id="97" name="object 12">
            <a:extLst>
              <a:ext uri="{FF2B5EF4-FFF2-40B4-BE49-F238E27FC236}">
                <a16:creationId xmlns:a16="http://schemas.microsoft.com/office/drawing/2014/main" id="{A1F3BD22-061F-4699-EC71-CF78850C0F6D}"/>
              </a:ext>
            </a:extLst>
          </p:cNvPr>
          <p:cNvSpPr txBox="1"/>
          <p:nvPr/>
        </p:nvSpPr>
        <p:spPr>
          <a:xfrm>
            <a:off x="603785" y="1648747"/>
            <a:ext cx="4368321" cy="3183373"/>
          </a:xfrm>
          <a:prstGeom prst="rect">
            <a:avLst/>
          </a:prstGeom>
          <a:noFill/>
          <a:ln w="0">
            <a:noFill/>
          </a:ln>
        </p:spPr>
        <p:txBody>
          <a:bodyPr lIns="0" tIns="14760" rIns="0" bIns="0" anchor="t">
            <a:noAutofit/>
          </a:bodyPr>
          <a:lstStyle/>
          <a:p>
            <a:pPr marL="171450" indent="-171450">
              <a:buFont typeface="Arial"/>
              <a:buChar char="•"/>
            </a:pPr>
            <a:r>
              <a:rPr lang="es-ES" sz="1100" b="1" spc="4" dirty="0">
                <a:solidFill>
                  <a:srgbClr val="FFFFFF"/>
                </a:solidFill>
                <a:latin typeface="Xunta Sans" panose="00000500000000000000"/>
                <a:ea typeface="+mn-lt"/>
                <a:cs typeface="+mn-lt"/>
              </a:rPr>
              <a:t>Acceso directo a presentaciones y expedientes: </a:t>
            </a:r>
            <a:r>
              <a:rPr lang="es-ES" sz="1100" spc="4" dirty="0">
                <a:solidFill>
                  <a:srgbClr val="FFFFFF"/>
                </a:solidFill>
                <a:latin typeface="Xunta Sans"/>
                <a:ea typeface="+mn-lt"/>
                <a:cs typeface="+mn-lt"/>
              </a:rPr>
              <a:t>Para que otros sistemas, en especial las Oficinas Virtuales, puedan </a:t>
            </a:r>
            <a:r>
              <a:rPr lang="es-ES" sz="1100" b="1" spc="4" dirty="0">
                <a:solidFill>
                  <a:srgbClr val="FFFFFF"/>
                </a:solidFill>
                <a:latin typeface="Xunta Sans"/>
                <a:ea typeface="+mn-lt"/>
                <a:cs typeface="+mn-lt"/>
              </a:rPr>
              <a:t>referenciar de manera sencilla a presentaciones y expedientes</a:t>
            </a:r>
            <a:r>
              <a:rPr lang="es-ES" sz="1100" spc="4" dirty="0">
                <a:solidFill>
                  <a:srgbClr val="FFFFFF"/>
                </a:solidFill>
                <a:latin typeface="Xunta Sans"/>
                <a:ea typeface="+mn-lt"/>
                <a:cs typeface="+mn-lt"/>
              </a:rPr>
              <a:t> en la Sede Electrónica, ésta expone puntos de acceso a los mismos por número de entrada (</a:t>
            </a:r>
            <a:r>
              <a:rPr lang="es-ES" sz="1100" spc="4" dirty="0">
                <a:solidFill>
                  <a:srgbClr val="FFFFFF"/>
                </a:solidFill>
                <a:latin typeface="Xunta Sans" panose="00000500000000000000"/>
                <a:ea typeface="+mn-lt"/>
                <a:cs typeface="+mn-lt"/>
                <a:hlinkClick r:id="rId2"/>
              </a:rPr>
              <a:t>https://sede.xunta.gal/a-mina-sede/presentacion?numReg=XXXX</a:t>
            </a:r>
            <a:r>
              <a:rPr lang="es-ES" sz="1100" spc="4" dirty="0">
                <a:solidFill>
                  <a:srgbClr val="FFFFFF"/>
                </a:solidFill>
                <a:latin typeface="Xunta Sans"/>
                <a:ea typeface="+mn-lt"/>
                <a:cs typeface="+mn-lt"/>
              </a:rPr>
              <a:t>) y código de expediente (</a:t>
            </a:r>
            <a:r>
              <a:rPr lang="es-ES" sz="1100" spc="4" dirty="0">
                <a:solidFill>
                  <a:srgbClr val="FFFFFF"/>
                </a:solidFill>
                <a:latin typeface="Xunta Sans" panose="00000500000000000000"/>
                <a:ea typeface="+mn-lt"/>
                <a:cs typeface="+mn-lt"/>
                <a:hlinkClick r:id="rId3"/>
              </a:rPr>
              <a:t>https://sede.xunta.gal/a-mina-sede/expediente?codExp=XXXX</a:t>
            </a:r>
            <a:r>
              <a:rPr lang="es-ES" sz="1100" spc="4" dirty="0">
                <a:solidFill>
                  <a:srgbClr val="FFFFFF"/>
                </a:solidFill>
                <a:latin typeface="Xunta Sans"/>
                <a:ea typeface="+mn-lt"/>
                <a:cs typeface="+mn-lt"/>
              </a:rPr>
              <a:t>) respectivamente. No obstante, este </a:t>
            </a:r>
            <a:r>
              <a:rPr lang="es-ES" sz="1100" b="1" spc="4" dirty="0">
                <a:solidFill>
                  <a:srgbClr val="FFFFFF"/>
                </a:solidFill>
                <a:latin typeface="Xunta Sans"/>
                <a:ea typeface="+mn-lt"/>
                <a:cs typeface="+mn-lt"/>
              </a:rPr>
              <a:t>acceso está restringido únicamente a los participantes vinculados a la presentación o expediente</a:t>
            </a:r>
            <a:r>
              <a:rPr lang="es-ES" sz="1100" spc="4" dirty="0">
                <a:solidFill>
                  <a:srgbClr val="FFFFFF"/>
                </a:solidFill>
                <a:latin typeface="Xunta Sans"/>
                <a:ea typeface="+mn-lt"/>
                <a:cs typeface="+mn-lt"/>
              </a:rPr>
              <a:t>.</a:t>
            </a:r>
            <a:endParaRPr lang="es-ES" dirty="0">
              <a:latin typeface="Xunta Sans" panose="00000500000000000000"/>
            </a:endParaRPr>
          </a:p>
          <a:p>
            <a:pPr marL="171450" indent="-171450">
              <a:buFont typeface="Arial"/>
              <a:buChar char="•"/>
            </a:pPr>
            <a:endParaRPr lang="es-ES" sz="1100" spc="4" dirty="0">
              <a:solidFill>
                <a:srgbClr val="FFFFFF"/>
              </a:solidFill>
              <a:latin typeface="Xunta Sans"/>
              <a:ea typeface="+mn-lt"/>
              <a:cs typeface="+mn-lt"/>
            </a:endParaRPr>
          </a:p>
          <a:p>
            <a:pPr marL="171450" indent="-171450">
              <a:buFont typeface="Arial"/>
              <a:buChar char="•"/>
            </a:pPr>
            <a:r>
              <a:rPr lang="es-ES" sz="1100" b="1" spc="4" dirty="0">
                <a:solidFill>
                  <a:srgbClr val="FFFFFF"/>
                </a:solidFill>
                <a:latin typeface="Xunta Sans"/>
                <a:ea typeface="+mn-lt"/>
                <a:cs typeface="+mn-lt"/>
              </a:rPr>
              <a:t>Código de acceso:</a:t>
            </a:r>
            <a:r>
              <a:rPr lang="es-ES" sz="1100" spc="4" dirty="0">
                <a:solidFill>
                  <a:srgbClr val="FFFFFF"/>
                </a:solidFill>
                <a:latin typeface="Xunta Sans"/>
                <a:ea typeface="+mn-lt"/>
                <a:cs typeface="+mn-lt"/>
              </a:rPr>
              <a:t> </a:t>
            </a:r>
            <a:r>
              <a:rPr lang="es-ES" sz="1100" b="1" spc="4" dirty="0">
                <a:solidFill>
                  <a:srgbClr val="FFFFFF"/>
                </a:solidFill>
                <a:latin typeface="Xunta Sans"/>
                <a:ea typeface="+mn-lt"/>
                <a:cs typeface="+mn-lt"/>
              </a:rPr>
              <a:t>Los procedimientos pueden configurarse para generar automáticamente un código de acceso</a:t>
            </a:r>
            <a:r>
              <a:rPr lang="es-ES" sz="1100" spc="4" dirty="0">
                <a:solidFill>
                  <a:srgbClr val="FFFFFF"/>
                </a:solidFill>
                <a:latin typeface="Xunta Sans"/>
                <a:ea typeface="+mn-lt"/>
                <a:cs typeface="+mn-lt"/>
              </a:rPr>
              <a:t> para sus presentaciones, el cual es visible desde el detalle de la presentación en el área privada de la Sede Electrónica. En el caso de los expedientes, este código no se genera por defecto, si se desea habilitarlo, </a:t>
            </a:r>
            <a:r>
              <a:rPr lang="es-ES" sz="1100" b="1" spc="4" dirty="0">
                <a:solidFill>
                  <a:srgbClr val="FFFFFF"/>
                </a:solidFill>
                <a:latin typeface="Xunta Sans"/>
                <a:ea typeface="+mn-lt"/>
                <a:cs typeface="+mn-lt"/>
              </a:rPr>
              <a:t>el sistema tramitador debe informar el campo opcional "CodSeguridad"</a:t>
            </a:r>
            <a:r>
              <a:rPr lang="es-ES" sz="1100" spc="4" dirty="0">
                <a:solidFill>
                  <a:srgbClr val="FFFFFF"/>
                </a:solidFill>
                <a:latin typeface="Xunta Sans"/>
                <a:ea typeface="+mn-lt"/>
                <a:cs typeface="+mn-lt"/>
              </a:rPr>
              <a:t> al realizar una actualización del expediente. </a:t>
            </a:r>
            <a:r>
              <a:rPr lang="es-ES" sz="1100" b="1" spc="4" dirty="0">
                <a:solidFill>
                  <a:srgbClr val="FFFFFF"/>
                </a:solidFill>
                <a:latin typeface="Xunta Sans"/>
                <a:ea typeface="+mn-lt"/>
                <a:cs typeface="+mn-lt"/>
              </a:rPr>
              <a:t>Dicho código puede introducirse en el buscador de expedientes</a:t>
            </a:r>
            <a:r>
              <a:rPr lang="es-ES" sz="1100" spc="4" dirty="0">
                <a:solidFill>
                  <a:srgbClr val="FFFFFF"/>
                </a:solidFill>
                <a:latin typeface="Xunta Sans"/>
                <a:ea typeface="+mn-lt"/>
                <a:cs typeface="+mn-lt"/>
              </a:rPr>
              <a:t>, lo que permite que cualquier persona acceda a la presentación, incluso si no es participante.</a:t>
            </a:r>
            <a:endParaRPr lang="es-ES" dirty="0">
              <a:latin typeface="Xunta Sans"/>
              <a:ea typeface="+mn-lt"/>
              <a:cs typeface="+mn-lt"/>
            </a:endParaRPr>
          </a:p>
        </p:txBody>
      </p:sp>
      <p:pic>
        <p:nvPicPr>
          <p:cNvPr id="98" name="Imagen 7" descr="Imagen que contiene interior, ventana, foto, cocina&#10;&#10;Descripción generada automáticamente">
            <a:extLst>
              <a:ext uri="{FF2B5EF4-FFF2-40B4-BE49-F238E27FC236}">
                <a16:creationId xmlns:a16="http://schemas.microsoft.com/office/drawing/2014/main" id="{37504C5D-828F-02EA-3FC3-9823C99BCB30}"/>
              </a:ext>
            </a:extLst>
          </p:cNvPr>
          <p:cNvPicPr/>
          <p:nvPr/>
        </p:nvPicPr>
        <p:blipFill>
          <a:blip r:embed="rId4"/>
          <a:srcRect l="14192" t="9353" r="8852" b="2946"/>
          <a:stretch/>
        </p:blipFill>
        <p:spPr>
          <a:xfrm>
            <a:off x="5340240" y="0"/>
            <a:ext cx="6809803" cy="6858000"/>
          </a:xfrm>
          <a:prstGeom prst="rect">
            <a:avLst/>
          </a:prstGeom>
          <a:ln w="12600">
            <a:noFill/>
          </a:ln>
        </p:spPr>
      </p:pic>
      <p:sp>
        <p:nvSpPr>
          <p:cNvPr id="4" name="Rectángulo 3">
            <a:extLst>
              <a:ext uri="{FF2B5EF4-FFF2-40B4-BE49-F238E27FC236}">
                <a16:creationId xmlns:a16="http://schemas.microsoft.com/office/drawing/2014/main" id="{CB21260F-307C-3842-2BB4-282F8A8884EE}"/>
              </a:ext>
            </a:extLst>
          </p:cNvPr>
          <p:cNvSpPr/>
          <p:nvPr/>
        </p:nvSpPr>
        <p:spPr>
          <a:xfrm>
            <a:off x="5253712" y="0"/>
            <a:ext cx="6938288"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6" name="Imagen 15">
            <a:extLst>
              <a:ext uri="{FF2B5EF4-FFF2-40B4-BE49-F238E27FC236}">
                <a16:creationId xmlns:a16="http://schemas.microsoft.com/office/drawing/2014/main" id="{56BD0819-C8C5-8B6D-E7C6-D845796799A0}"/>
              </a:ext>
            </a:extLst>
          </p:cNvPr>
          <p:cNvPicPr/>
          <p:nvPr/>
        </p:nvPicPr>
        <p:blipFill>
          <a:blip r:embed="rId5"/>
          <a:stretch/>
        </p:blipFill>
        <p:spPr>
          <a:xfrm>
            <a:off x="788400" y="360000"/>
            <a:ext cx="1677600" cy="360000"/>
          </a:xfrm>
          <a:prstGeom prst="rect">
            <a:avLst/>
          </a:prstGeom>
          <a:ln w="0">
            <a:noFill/>
          </a:ln>
        </p:spPr>
      </p:pic>
      <p:sp>
        <p:nvSpPr>
          <p:cNvPr id="5" name="object 2">
            <a:extLst>
              <a:ext uri="{FF2B5EF4-FFF2-40B4-BE49-F238E27FC236}">
                <a16:creationId xmlns:a16="http://schemas.microsoft.com/office/drawing/2014/main" id="{C6C99B90-2082-9C4E-A439-470F03F99B72}"/>
              </a:ext>
            </a:extLst>
          </p:cNvPr>
          <p:cNvSpPr txBox="1"/>
          <p:nvPr/>
        </p:nvSpPr>
        <p:spPr>
          <a:xfrm>
            <a:off x="5338625" y="357898"/>
            <a:ext cx="6848368" cy="1264754"/>
          </a:xfrm>
          <a:prstGeom prst="rect">
            <a:avLst/>
          </a:prstGeom>
          <a:noFill/>
          <a:ln>
            <a:noFill/>
          </a:ln>
        </p:spPr>
        <p:txBody>
          <a:bodyPr vert="horz" wrap="square" lIns="0" tIns="12240" rIns="0" bIns="0" anchor="t" anchorCtr="0" compatLnSpc="0">
            <a:spAutoFit/>
          </a:bodyPr>
          <a:lstStyle/>
          <a:p>
            <a:pPr>
              <a:defRPr sz="1800"/>
            </a:pPr>
            <a:r>
              <a:rPr lang="es-ES" sz="1400" b="1" spc="-6" dirty="0">
                <a:solidFill>
                  <a:srgbClr val="6D6E71"/>
                </a:solidFill>
                <a:latin typeface="Xunta Sans"/>
                <a:ea typeface="+mn-lt"/>
                <a:cs typeface="+mn-lt"/>
              </a:rPr>
              <a:t>Código de acceso:</a:t>
            </a:r>
            <a:endParaRPr lang="en-US" dirty="0">
              <a:latin typeface="Xunta Sans"/>
            </a:endParaRPr>
          </a:p>
          <a:p>
            <a:pPr>
              <a:defRPr sz="1800"/>
            </a:pPr>
            <a:endParaRPr lang="es-ES" sz="1400" b="1" spc="-6" dirty="0">
              <a:solidFill>
                <a:srgbClr val="6D6E71"/>
              </a:solidFill>
              <a:latin typeface="Xunta Sans"/>
              <a:ea typeface="Roboto"/>
              <a:cs typeface="+mn-lt"/>
            </a:endParaRPr>
          </a:p>
          <a:p>
            <a:pPr>
              <a:defRPr sz="1800"/>
            </a:pPr>
            <a:endParaRPr lang="es-ES" sz="1400" spc="-6" dirty="0">
              <a:solidFill>
                <a:srgbClr val="6D6E71"/>
              </a:solidFill>
              <a:latin typeface="Xunta Sans"/>
              <a:ea typeface="Roboto"/>
              <a:cs typeface="Arial"/>
            </a:endParaRPr>
          </a:p>
          <a:p>
            <a:pPr>
              <a:defRPr sz="1800"/>
            </a:pPr>
            <a:endParaRPr lang="es-ES" sz="14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p:txBody>
      </p:sp>
      <p:pic>
        <p:nvPicPr>
          <p:cNvPr id="7" name="Picture 6">
            <a:extLst>
              <a:ext uri="{FF2B5EF4-FFF2-40B4-BE49-F238E27FC236}">
                <a16:creationId xmlns:a16="http://schemas.microsoft.com/office/drawing/2014/main" id="{D2EE0A23-9527-5130-C0C6-323D313C8E7D}"/>
              </a:ext>
            </a:extLst>
          </p:cNvPr>
          <p:cNvPicPr>
            <a:picLocks noChangeAspect="1"/>
          </p:cNvPicPr>
          <p:nvPr/>
        </p:nvPicPr>
        <p:blipFill>
          <a:blip r:embed="rId6"/>
          <a:stretch>
            <a:fillRect/>
          </a:stretch>
        </p:blipFill>
        <p:spPr>
          <a:xfrm>
            <a:off x="5489536" y="3177417"/>
            <a:ext cx="6212391" cy="949713"/>
          </a:xfrm>
          <a:prstGeom prst="rect">
            <a:avLst/>
          </a:prstGeom>
        </p:spPr>
      </p:pic>
      <p:pic>
        <p:nvPicPr>
          <p:cNvPr id="8" name="Picture 7">
            <a:extLst>
              <a:ext uri="{FF2B5EF4-FFF2-40B4-BE49-F238E27FC236}">
                <a16:creationId xmlns:a16="http://schemas.microsoft.com/office/drawing/2014/main" id="{C785CE77-7A06-0982-5B05-7C46E8DE95CF}"/>
              </a:ext>
            </a:extLst>
          </p:cNvPr>
          <p:cNvPicPr>
            <a:picLocks noChangeAspect="1"/>
          </p:cNvPicPr>
          <p:nvPr/>
        </p:nvPicPr>
        <p:blipFill>
          <a:blip r:embed="rId7"/>
          <a:stretch>
            <a:fillRect/>
          </a:stretch>
        </p:blipFill>
        <p:spPr>
          <a:xfrm>
            <a:off x="6913617" y="4263545"/>
            <a:ext cx="3689350" cy="2402840"/>
          </a:xfrm>
          <a:prstGeom prst="rect">
            <a:avLst/>
          </a:prstGeom>
        </p:spPr>
      </p:pic>
      <p:pic>
        <p:nvPicPr>
          <p:cNvPr id="9" name="Picture 8">
            <a:extLst>
              <a:ext uri="{FF2B5EF4-FFF2-40B4-BE49-F238E27FC236}">
                <a16:creationId xmlns:a16="http://schemas.microsoft.com/office/drawing/2014/main" id="{321656FE-E324-158E-416A-D89EB12CA5A5}"/>
              </a:ext>
            </a:extLst>
          </p:cNvPr>
          <p:cNvPicPr>
            <a:picLocks noChangeAspect="1"/>
          </p:cNvPicPr>
          <p:nvPr/>
        </p:nvPicPr>
        <p:blipFill>
          <a:blip r:embed="rId8"/>
          <a:stretch>
            <a:fillRect/>
          </a:stretch>
        </p:blipFill>
        <p:spPr>
          <a:xfrm>
            <a:off x="5420042" y="729298"/>
            <a:ext cx="6086475" cy="2066925"/>
          </a:xfrm>
          <a:prstGeom prst="rect">
            <a:avLst/>
          </a:prstGeom>
        </p:spPr>
      </p:pic>
    </p:spTree>
    <p:extLst>
      <p:ext uri="{BB962C8B-B14F-4D97-AF65-F5344CB8AC3E}">
        <p14:creationId xmlns:p14="http://schemas.microsoft.com/office/powerpoint/2010/main" val="4157662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BC4"/>
        </a:solidFill>
        <a:effectLst/>
      </p:bgPr>
    </p:bg>
    <p:spTree>
      <p:nvGrpSpPr>
        <p:cNvPr id="1" name="">
          <a:extLst>
            <a:ext uri="{FF2B5EF4-FFF2-40B4-BE49-F238E27FC236}">
              <a16:creationId xmlns:a16="http://schemas.microsoft.com/office/drawing/2014/main" id="{86585793-5179-4F11-65B9-A67AEFDA424E}"/>
            </a:ext>
          </a:extLst>
        </p:cNvPr>
        <p:cNvGrpSpPr/>
        <p:nvPr/>
      </p:nvGrpSpPr>
      <p:grpSpPr>
        <a:xfrm>
          <a:off x="0" y="0"/>
          <a:ext cx="0" cy="0"/>
          <a:chOff x="0" y="0"/>
          <a:chExt cx="0" cy="0"/>
        </a:xfrm>
      </p:grpSpPr>
      <p:sp>
        <p:nvSpPr>
          <p:cNvPr id="85" name="object 9">
            <a:extLst>
              <a:ext uri="{FF2B5EF4-FFF2-40B4-BE49-F238E27FC236}">
                <a16:creationId xmlns:a16="http://schemas.microsoft.com/office/drawing/2014/main" id="{827FE61E-E500-08A3-6F8D-3264E368A4B5}"/>
              </a:ext>
            </a:extLst>
          </p:cNvPr>
          <p:cNvSpPr txBox="1"/>
          <p:nvPr/>
        </p:nvSpPr>
        <p:spPr>
          <a:xfrm>
            <a:off x="742680" y="1299240"/>
            <a:ext cx="3948840" cy="935640"/>
          </a:xfrm>
          <a:prstGeom prst="rect">
            <a:avLst/>
          </a:prstGeom>
          <a:noFill/>
          <a:ln w="0">
            <a:noFill/>
          </a:ln>
        </p:spPr>
        <p:txBody>
          <a:bodyPr lIns="0" tIns="12240" rIns="0" bIns="0" anchor="t">
            <a:noAutofit/>
          </a:bodyPr>
          <a:lstStyle/>
          <a:p>
            <a:pPr marL="12065">
              <a:lnSpc>
                <a:spcPct val="100000"/>
              </a:lnSpc>
              <a:spcBef>
                <a:spcPts val="96"/>
              </a:spcBef>
            </a:pPr>
            <a:r>
              <a:rPr lang="es-ES" sz="6000" spc="-7" dirty="0">
                <a:solidFill>
                  <a:srgbClr val="FFFFFF"/>
                </a:solidFill>
                <a:latin typeface="Xunta Sans"/>
              </a:rPr>
              <a:t>5</a:t>
            </a:r>
            <a:r>
              <a:rPr lang="es-ES" sz="6000" b="0" strike="noStrike" spc="-7" dirty="0">
                <a:solidFill>
                  <a:srgbClr val="FFFFFF"/>
                </a:solidFill>
                <a:latin typeface="Xunta Sans"/>
              </a:rPr>
              <a:t> -</a:t>
            </a:r>
            <a:endParaRPr lang="es-ES" sz="6000" b="0" strike="noStrike" spc="-1" dirty="0">
              <a:solidFill>
                <a:srgbClr val="000000"/>
              </a:solidFill>
              <a:latin typeface="Xunta Sans"/>
            </a:endParaRPr>
          </a:p>
        </p:txBody>
      </p:sp>
      <p:sp>
        <p:nvSpPr>
          <p:cNvPr id="86" name="object 10">
            <a:extLst>
              <a:ext uri="{FF2B5EF4-FFF2-40B4-BE49-F238E27FC236}">
                <a16:creationId xmlns:a16="http://schemas.microsoft.com/office/drawing/2014/main" id="{03F737DF-D68A-CB56-FFD4-E4D4F870F07C}"/>
              </a:ext>
            </a:extLst>
          </p:cNvPr>
          <p:cNvSpPr txBox="1"/>
          <p:nvPr/>
        </p:nvSpPr>
        <p:spPr>
          <a:xfrm>
            <a:off x="1851162" y="1299240"/>
            <a:ext cx="9718994" cy="3609957"/>
          </a:xfrm>
          <a:prstGeom prst="rect">
            <a:avLst/>
          </a:prstGeom>
          <a:noFill/>
          <a:ln w="0">
            <a:noFill/>
          </a:ln>
        </p:spPr>
        <p:txBody>
          <a:bodyPr lIns="0" tIns="12240" rIns="0" bIns="0" anchor="t">
            <a:noAutofit/>
          </a:bodyPr>
          <a:lstStyle/>
          <a:p>
            <a:pPr marL="12065">
              <a:spcBef>
                <a:spcPts val="96"/>
              </a:spcBef>
            </a:pPr>
            <a:r>
              <a:rPr lang="es-ES" sz="6000" spc="-7" dirty="0">
                <a:solidFill>
                  <a:srgbClr val="FFFFFF"/>
                </a:solidFill>
                <a:latin typeface="Xunta Sans"/>
                <a:cs typeface="Arial"/>
              </a:rPr>
              <a:t>Información adicional y añadir tags de búsqueda sobre el expediente</a:t>
            </a:r>
          </a:p>
        </p:txBody>
      </p:sp>
      <p:sp>
        <p:nvSpPr>
          <p:cNvPr id="87" name="CuadroTexto 41">
            <a:extLst>
              <a:ext uri="{FF2B5EF4-FFF2-40B4-BE49-F238E27FC236}">
                <a16:creationId xmlns:a16="http://schemas.microsoft.com/office/drawing/2014/main" id="{996864C3-4594-6EE4-FC48-9752BCFDFFB7}"/>
              </a:ext>
            </a:extLst>
          </p:cNvPr>
          <p:cNvSpPr txBox="1"/>
          <p:nvPr/>
        </p:nvSpPr>
        <p:spPr>
          <a:xfrm>
            <a:off x="-118800" y="-1040760"/>
            <a:ext cx="2521440" cy="646200"/>
          </a:xfrm>
          <a:prstGeom prst="rect">
            <a:avLst/>
          </a:prstGeom>
          <a:noFill/>
          <a:ln w="0">
            <a:noFill/>
          </a:ln>
        </p:spPr>
        <p:txBody>
          <a:bodyPr anchor="t">
            <a:noAutofit/>
          </a:bodyPr>
          <a:lstStyle/>
          <a:p>
            <a:pPr>
              <a:lnSpc>
                <a:spcPct val="100000"/>
              </a:lnSpc>
            </a:pPr>
            <a:r>
              <a:rPr lang="es-ES" sz="3600" b="0" strike="noStrike" spc="-1" dirty="0">
                <a:solidFill>
                  <a:srgbClr val="000000"/>
                </a:solidFill>
                <a:latin typeface="Xunta Sans"/>
              </a:rPr>
              <a:t>SEPARATA</a:t>
            </a:r>
          </a:p>
        </p:txBody>
      </p:sp>
      <p:pic>
        <p:nvPicPr>
          <p:cNvPr id="6" name="Imagen 5">
            <a:extLst>
              <a:ext uri="{FF2B5EF4-FFF2-40B4-BE49-F238E27FC236}">
                <a16:creationId xmlns:a16="http://schemas.microsoft.com/office/drawing/2014/main" id="{1E4448BA-C299-90DD-D33B-FFA8DFCB7434}"/>
              </a:ext>
            </a:extLst>
          </p:cNvPr>
          <p:cNvPicPr/>
          <p:nvPr/>
        </p:nvPicPr>
        <p:blipFill>
          <a:blip r:embed="rId2"/>
          <a:stretch/>
        </p:blipFill>
        <p:spPr>
          <a:xfrm>
            <a:off x="831293" y="381240"/>
            <a:ext cx="1677600" cy="360000"/>
          </a:xfrm>
          <a:prstGeom prst="rect">
            <a:avLst/>
          </a:prstGeom>
          <a:ln w="0">
            <a:noFill/>
          </a:ln>
        </p:spPr>
      </p:pic>
    </p:spTree>
    <p:extLst>
      <p:ext uri="{BB962C8B-B14F-4D97-AF65-F5344CB8AC3E}">
        <p14:creationId xmlns:p14="http://schemas.microsoft.com/office/powerpoint/2010/main" val="3361960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 name="object 2"/>
          <p:cNvSpPr txBox="1"/>
          <p:nvPr/>
        </p:nvSpPr>
        <p:spPr>
          <a:xfrm>
            <a:off x="5211911" y="720000"/>
            <a:ext cx="6643760" cy="5781231"/>
          </a:xfrm>
          <a:prstGeom prst="rect">
            <a:avLst/>
          </a:prstGeom>
          <a:noFill/>
          <a:ln w="0">
            <a:noFill/>
          </a:ln>
        </p:spPr>
        <p:txBody>
          <a:bodyPr lIns="0" tIns="12240" rIns="0" bIns="0" anchor="t">
            <a:noAutofit/>
          </a:bodyPr>
          <a:lstStyle/>
          <a:p>
            <a:pPr marL="469265" indent="-457200">
              <a:lnSpc>
                <a:spcPct val="150000"/>
              </a:lnSpc>
              <a:spcBef>
                <a:spcPts val="96"/>
              </a:spcBef>
              <a:buAutoNum type="arabicPeriod"/>
            </a:pPr>
            <a:r>
              <a:rPr lang="es-ES" sz="1200" b="1" spc="-7" dirty="0">
                <a:solidFill>
                  <a:srgbClr val="6D6E71"/>
                </a:solidFill>
                <a:latin typeface="Xunta Sans"/>
              </a:rPr>
              <a:t>Sede electrónica y Carpeta ciudadana</a:t>
            </a:r>
            <a:endParaRPr lang="en-US" sz="1200" dirty="0"/>
          </a:p>
          <a:p>
            <a:pPr marL="469265" indent="-457200">
              <a:lnSpc>
                <a:spcPct val="150000"/>
              </a:lnSpc>
              <a:spcBef>
                <a:spcPts val="96"/>
              </a:spcBef>
              <a:buAutoNum type="arabicPeriod"/>
            </a:pPr>
            <a:r>
              <a:rPr lang="es-ES" sz="1200" b="1" spc="-7" dirty="0">
                <a:solidFill>
                  <a:srgbClr val="6D6E71"/>
                </a:solidFill>
                <a:latin typeface="Xunta Sans"/>
              </a:rPr>
              <a:t>Expedientes en la </a:t>
            </a:r>
            <a:r>
              <a:rPr lang="es-ES" sz="1200" b="1" spc="-7" dirty="0">
                <a:solidFill>
                  <a:srgbClr val="6D6E71"/>
                </a:solidFill>
                <a:ea typeface="+mn-lt"/>
                <a:cs typeface="+mn-lt"/>
              </a:rPr>
              <a:t>Carpeta ciudadana</a:t>
            </a:r>
            <a:endParaRPr lang="es-ES" sz="1200" b="1" spc="-7" dirty="0">
              <a:solidFill>
                <a:srgbClr val="6D6E71"/>
              </a:solidFill>
              <a:latin typeface="Xunta Sans"/>
            </a:endParaRPr>
          </a:p>
          <a:p>
            <a:pPr marL="469265" lvl="1">
              <a:lnSpc>
                <a:spcPct val="150000"/>
              </a:lnSpc>
              <a:spcBef>
                <a:spcPts val="96"/>
              </a:spcBef>
            </a:pPr>
            <a:r>
              <a:rPr lang="es-ES" sz="1200" spc="-7" dirty="0">
                <a:solidFill>
                  <a:srgbClr val="6D6E71"/>
                </a:solidFill>
                <a:latin typeface="Xunta Sans"/>
              </a:rPr>
              <a:t>2.1. Criterios funcionales para el envío de información de expedientes a la Carpeta ciudadana. </a:t>
            </a:r>
          </a:p>
          <a:p>
            <a:pPr marL="469265" lvl="1">
              <a:lnSpc>
                <a:spcPct val="150000"/>
              </a:lnSpc>
              <a:spcBef>
                <a:spcPts val="96"/>
              </a:spcBef>
            </a:pPr>
            <a:r>
              <a:rPr lang="es-ES" sz="1200" spc="-7" dirty="0">
                <a:solidFill>
                  <a:srgbClr val="6D6E71"/>
                </a:solidFill>
                <a:latin typeface="Xunta Sans"/>
              </a:rPr>
              <a:t>2.2 Ventajas de informar los expedientes a la Carpeta ciudadana</a:t>
            </a:r>
          </a:p>
          <a:p>
            <a:pPr marL="469265" indent="-457200">
              <a:lnSpc>
                <a:spcPct val="150000"/>
              </a:lnSpc>
              <a:spcBef>
                <a:spcPts val="96"/>
              </a:spcBef>
              <a:buAutoNum type="arabicPeriod"/>
            </a:pPr>
            <a:r>
              <a:rPr lang="es-ES" sz="1200" b="1" spc="-7" dirty="0">
                <a:solidFill>
                  <a:srgbClr val="6D6E71"/>
                </a:solidFill>
                <a:latin typeface="Xunta Sans"/>
              </a:rPr>
              <a:t>Actualización de Expedientes</a:t>
            </a:r>
            <a:endParaRPr lang="es-ES" sz="1200" b="1" strike="noStrike" spc="-7" dirty="0">
              <a:solidFill>
                <a:srgbClr val="6D6E71"/>
              </a:solidFill>
              <a:latin typeface="Xunta Sans"/>
            </a:endParaRPr>
          </a:p>
          <a:p>
            <a:pPr marL="469265" lvl="1">
              <a:lnSpc>
                <a:spcPct val="150000"/>
              </a:lnSpc>
              <a:spcBef>
                <a:spcPts val="96"/>
              </a:spcBef>
            </a:pPr>
            <a:r>
              <a:rPr lang="es-ES" sz="1200" spc="-7" dirty="0">
                <a:solidFill>
                  <a:srgbClr val="6D6E71"/>
                </a:solidFill>
                <a:latin typeface="Xunta Sans"/>
              </a:rPr>
              <a:t>3.1 Presentación en Sede</a:t>
            </a:r>
          </a:p>
          <a:p>
            <a:pPr marL="469265" lvl="1">
              <a:lnSpc>
                <a:spcPct val="150000"/>
              </a:lnSpc>
              <a:spcBef>
                <a:spcPts val="96"/>
              </a:spcBef>
            </a:pPr>
            <a:r>
              <a:rPr lang="es-ES" sz="1200" spc="-7" dirty="0">
                <a:solidFill>
                  <a:srgbClr val="6D6E71"/>
                </a:solidFill>
                <a:latin typeface="Xunta Sans"/>
              </a:rPr>
              <a:t>3.2 Servicios de envío de expedientes a la Sede Electrónica</a:t>
            </a:r>
          </a:p>
          <a:p>
            <a:pPr marL="469265" lvl="1">
              <a:lnSpc>
                <a:spcPct val="150000"/>
              </a:lnSpc>
              <a:spcBef>
                <a:spcPts val="96"/>
              </a:spcBef>
            </a:pPr>
            <a:r>
              <a:rPr lang="es-ES" sz="1200" spc="-7" dirty="0">
                <a:solidFill>
                  <a:srgbClr val="6D6E71"/>
                </a:solidFill>
                <a:latin typeface="Xunta Sans"/>
              </a:rPr>
              <a:t>3.3 Relación entre la presentación realizada en Sede y el expediente</a:t>
            </a:r>
          </a:p>
          <a:p>
            <a:pPr marL="469265" indent="-457200">
              <a:lnSpc>
                <a:spcPct val="150000"/>
              </a:lnSpc>
              <a:spcBef>
                <a:spcPts val="96"/>
              </a:spcBef>
              <a:buAutoNum type="arabicPeriod"/>
            </a:pPr>
            <a:r>
              <a:rPr lang="es-ES" sz="1200" b="1" spc="-7" dirty="0">
                <a:solidFill>
                  <a:srgbClr val="6D6E71"/>
                </a:solidFill>
                <a:latin typeface="Xunta Sans"/>
              </a:rPr>
              <a:t>Control sobre la visibilidad, documentación y estados del expediente</a:t>
            </a:r>
            <a:endParaRPr lang="es-ES" sz="1200" b="1" strike="noStrike" spc="-7" dirty="0">
              <a:solidFill>
                <a:srgbClr val="6D6E71"/>
              </a:solidFill>
              <a:latin typeface="Xunta Sans"/>
            </a:endParaRPr>
          </a:p>
          <a:p>
            <a:pPr marL="469265" lvl="1">
              <a:lnSpc>
                <a:spcPct val="150000"/>
              </a:lnSpc>
              <a:spcBef>
                <a:spcPts val="96"/>
              </a:spcBef>
            </a:pPr>
            <a:r>
              <a:rPr lang="es-ES" sz="1200" spc="-7" dirty="0">
                <a:solidFill>
                  <a:srgbClr val="6D6E71"/>
                </a:solidFill>
                <a:latin typeface="Xunta Sans"/>
              </a:rPr>
              <a:t>4.1 Control sobre los expedientes</a:t>
            </a:r>
          </a:p>
          <a:p>
            <a:pPr marL="469265" lvl="1">
              <a:lnSpc>
                <a:spcPct val="150000"/>
              </a:lnSpc>
              <a:spcBef>
                <a:spcPts val="96"/>
              </a:spcBef>
            </a:pPr>
            <a:r>
              <a:rPr lang="es-ES" sz="1200" spc="-7" dirty="0">
                <a:solidFill>
                  <a:srgbClr val="6D6E71"/>
                </a:solidFill>
                <a:latin typeface="Xunta Sans"/>
              </a:rPr>
              <a:t>4.2 Trámites posteriores</a:t>
            </a:r>
          </a:p>
          <a:p>
            <a:pPr marL="469265" lvl="1">
              <a:lnSpc>
                <a:spcPct val="150000"/>
              </a:lnSpc>
              <a:spcBef>
                <a:spcPts val="96"/>
              </a:spcBef>
            </a:pPr>
            <a:r>
              <a:rPr lang="es-ES" sz="1200" spc="-7" dirty="0">
                <a:solidFill>
                  <a:srgbClr val="6D6E71"/>
                </a:solidFill>
                <a:latin typeface="Xunta Sans"/>
              </a:rPr>
              <a:t>4.3 Detalle del expediente: Pestaña registro</a:t>
            </a:r>
          </a:p>
          <a:p>
            <a:pPr marL="469265" lvl="1">
              <a:lnSpc>
                <a:spcPct val="150000"/>
              </a:lnSpc>
              <a:spcBef>
                <a:spcPts val="96"/>
              </a:spcBef>
            </a:pPr>
            <a:r>
              <a:rPr lang="es-ES" sz="1200" spc="-7" dirty="0">
                <a:solidFill>
                  <a:srgbClr val="6D6E71"/>
                </a:solidFill>
                <a:latin typeface="Xunta Sans"/>
              </a:rPr>
              <a:t>4.4 Acceso externo a presentaciones y expedientes</a:t>
            </a:r>
            <a:endParaRPr lang="es-ES" sz="1200" dirty="0"/>
          </a:p>
          <a:p>
            <a:pPr marL="469265" indent="-457200">
              <a:lnSpc>
                <a:spcPct val="150000"/>
              </a:lnSpc>
              <a:spcBef>
                <a:spcPts val="96"/>
              </a:spcBef>
              <a:buAutoNum type="arabicPeriod"/>
            </a:pPr>
            <a:r>
              <a:rPr lang="es-ES" sz="1200" b="1" spc="-7" dirty="0">
                <a:solidFill>
                  <a:srgbClr val="6D6E71"/>
                </a:solidFill>
                <a:latin typeface="Xunta Sans"/>
              </a:rPr>
              <a:t>Información adicional y tags de búsqueda en el expediente</a:t>
            </a:r>
            <a:endParaRPr lang="es-ES" sz="1200" b="1" strike="noStrike" spc="-7" dirty="0">
              <a:solidFill>
                <a:srgbClr val="6D6E71"/>
              </a:solidFill>
              <a:latin typeface="Xunta Sans"/>
            </a:endParaRPr>
          </a:p>
          <a:p>
            <a:pPr marL="469265" lvl="1">
              <a:lnSpc>
                <a:spcPct val="150000"/>
              </a:lnSpc>
              <a:spcBef>
                <a:spcPts val="96"/>
              </a:spcBef>
            </a:pPr>
            <a:r>
              <a:rPr lang="es-ES" sz="1200" spc="-7" dirty="0">
                <a:solidFill>
                  <a:srgbClr val="6D6E71"/>
                </a:solidFill>
                <a:latin typeface="Xunta Sans"/>
                <a:ea typeface="+mn-lt"/>
                <a:cs typeface="+mn-lt"/>
              </a:rPr>
              <a:t>5.1 Envío de información adicional y añadir tags de búsqueda sobre el expediente </a:t>
            </a:r>
            <a:endParaRPr lang="es-ES" sz="1200" dirty="0">
              <a:latin typeface="Xunta Sans"/>
            </a:endParaRPr>
          </a:p>
          <a:p>
            <a:pPr marL="469265" lvl="1">
              <a:lnSpc>
                <a:spcPct val="150000"/>
              </a:lnSpc>
              <a:spcBef>
                <a:spcPts val="96"/>
              </a:spcBef>
            </a:pPr>
            <a:r>
              <a:rPr lang="es-ES" sz="1200" spc="-7" dirty="0">
                <a:solidFill>
                  <a:srgbClr val="6D6E71"/>
                </a:solidFill>
                <a:latin typeface="Xunta Sans"/>
                <a:ea typeface="+mn-lt"/>
                <a:cs typeface="+mn-lt"/>
              </a:rPr>
              <a:t>5.2 Búsqueda de expedientes utilizando los tags de búsqueda </a:t>
            </a:r>
            <a:endParaRPr lang="es-ES" sz="1200" dirty="0">
              <a:latin typeface="Xunta Sans"/>
            </a:endParaRPr>
          </a:p>
          <a:p>
            <a:pPr marL="469265" indent="-457200">
              <a:lnSpc>
                <a:spcPct val="150000"/>
              </a:lnSpc>
              <a:spcBef>
                <a:spcPts val="96"/>
              </a:spcBef>
              <a:buAutoNum type="arabicPeriod"/>
            </a:pPr>
            <a:r>
              <a:rPr lang="es-ES" sz="1200" b="1" spc="-7" dirty="0">
                <a:solidFill>
                  <a:srgbClr val="6D6E71"/>
                </a:solidFill>
                <a:latin typeface="Xunta Sans"/>
              </a:rPr>
              <a:t>Documentación de interés</a:t>
            </a:r>
          </a:p>
          <a:p>
            <a:pPr marL="12065">
              <a:lnSpc>
                <a:spcPct val="150000"/>
              </a:lnSpc>
              <a:spcBef>
                <a:spcPts val="96"/>
              </a:spcBef>
            </a:pPr>
            <a:r>
              <a:rPr lang="es-ES" sz="1200" b="0" strike="noStrike" spc="-26" dirty="0">
                <a:solidFill>
                  <a:srgbClr val="6D6E71"/>
                </a:solidFill>
                <a:latin typeface="Xunta Sans"/>
              </a:rPr>
              <a:t>	</a:t>
            </a:r>
            <a:endParaRPr lang="es-ES" sz="1200" spc="-26" dirty="0">
              <a:solidFill>
                <a:srgbClr val="6D6E71"/>
              </a:solidFill>
              <a:latin typeface="Xunta Sans"/>
            </a:endParaRPr>
          </a:p>
          <a:p>
            <a:pPr marL="12065">
              <a:lnSpc>
                <a:spcPct val="150000"/>
              </a:lnSpc>
              <a:spcBef>
                <a:spcPts val="96"/>
              </a:spcBef>
            </a:pPr>
            <a:endParaRPr lang="es-ES" sz="1200" b="0" strike="noStrike" spc="-26" dirty="0">
              <a:solidFill>
                <a:srgbClr val="6D6E71"/>
              </a:solidFill>
              <a:latin typeface="Xunta Sans"/>
            </a:endParaRPr>
          </a:p>
        </p:txBody>
      </p:sp>
      <p:sp>
        <p:nvSpPr>
          <p:cNvPr id="82" name="object 7"/>
          <p:cNvSpPr txBox="1"/>
          <p:nvPr/>
        </p:nvSpPr>
        <p:spPr>
          <a:xfrm>
            <a:off x="751320" y="1383120"/>
            <a:ext cx="2716920" cy="935640"/>
          </a:xfrm>
          <a:prstGeom prst="rect">
            <a:avLst/>
          </a:prstGeom>
          <a:noFill/>
          <a:ln w="0">
            <a:noFill/>
          </a:ln>
        </p:spPr>
        <p:txBody>
          <a:bodyPr lIns="0" tIns="12240" rIns="0" bIns="0" anchor="t">
            <a:noAutofit/>
          </a:bodyPr>
          <a:lstStyle/>
          <a:p>
            <a:pPr marL="12600">
              <a:lnSpc>
                <a:spcPct val="100000"/>
              </a:lnSpc>
              <a:spcBef>
                <a:spcPts val="96"/>
              </a:spcBef>
            </a:pPr>
            <a:r>
              <a:rPr lang="gl-ES" sz="6000" b="0" strike="noStrike" spc="-7" dirty="0">
                <a:solidFill>
                  <a:srgbClr val="007BC4"/>
                </a:solidFill>
                <a:latin typeface="Xunta Sans"/>
              </a:rPr>
              <a:t>Índice</a:t>
            </a:r>
            <a:endParaRPr lang="gl-ES" sz="6000" b="0" strike="noStrike" spc="-1" dirty="0">
              <a:solidFill>
                <a:srgbClr val="000000"/>
              </a:solidFill>
              <a:latin typeface="Xunta Sans"/>
            </a:endParaRPr>
          </a:p>
        </p:txBody>
      </p:sp>
      <p:sp>
        <p:nvSpPr>
          <p:cNvPr id="83" name="CuadroTexto 118"/>
          <p:cNvSpPr txBox="1"/>
          <p:nvPr/>
        </p:nvSpPr>
        <p:spPr>
          <a:xfrm>
            <a:off x="-118800" y="-1040760"/>
            <a:ext cx="2132985" cy="646200"/>
          </a:xfrm>
          <a:prstGeom prst="rect">
            <a:avLst/>
          </a:prstGeom>
          <a:noFill/>
          <a:ln w="0">
            <a:noFill/>
          </a:ln>
        </p:spPr>
        <p:txBody>
          <a:bodyPr lIns="91440" tIns="45720" rIns="91440" bIns="45720" anchor="t">
            <a:noAutofit/>
          </a:bodyPr>
          <a:lstStyle/>
          <a:p>
            <a:pPr>
              <a:lnSpc>
                <a:spcPct val="100000"/>
              </a:lnSpc>
            </a:pPr>
            <a:r>
              <a:rPr lang="es-ES" sz="3600" spc="-1" dirty="0">
                <a:solidFill>
                  <a:srgbClr val="000000"/>
                </a:solidFill>
                <a:latin typeface="Xunta Sans"/>
              </a:rPr>
              <a:t>ÍNDICE</a:t>
            </a:r>
            <a:endParaRPr lang="gl-ES" sz="3600" b="0" strike="noStrike" spc="-1" dirty="0">
              <a:solidFill>
                <a:srgbClr val="000000"/>
              </a:solidFill>
              <a:latin typeface="Xunta Sans"/>
            </a:endParaRPr>
          </a:p>
        </p:txBody>
      </p:sp>
      <p:pic>
        <p:nvPicPr>
          <p:cNvPr id="6" name="Imagen 5"/>
          <p:cNvPicPr/>
          <p:nvPr/>
        </p:nvPicPr>
        <p:blipFill>
          <a:blip r:embed="rId2"/>
          <a:stretch/>
        </p:blipFill>
        <p:spPr>
          <a:xfrm>
            <a:off x="788400" y="360000"/>
            <a:ext cx="1677600" cy="360000"/>
          </a:xfrm>
          <a:prstGeom prst="rect">
            <a:avLst/>
          </a:prstGeom>
          <a:ln w="0">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BC4"/>
        </a:solidFill>
        <a:effectLst/>
      </p:bgPr>
    </p:bg>
    <p:spTree>
      <p:nvGrpSpPr>
        <p:cNvPr id="1" name="">
          <a:extLst>
            <a:ext uri="{FF2B5EF4-FFF2-40B4-BE49-F238E27FC236}">
              <a16:creationId xmlns:a16="http://schemas.microsoft.com/office/drawing/2014/main" id="{36A64B71-1196-1E53-08DE-801ED0D31F7D}"/>
            </a:ext>
          </a:extLst>
        </p:cNvPr>
        <p:cNvGrpSpPr/>
        <p:nvPr/>
      </p:nvGrpSpPr>
      <p:grpSpPr>
        <a:xfrm>
          <a:off x="0" y="0"/>
          <a:ext cx="0" cy="0"/>
          <a:chOff x="0" y="0"/>
          <a:chExt cx="0" cy="0"/>
        </a:xfrm>
      </p:grpSpPr>
      <p:sp>
        <p:nvSpPr>
          <p:cNvPr id="96" name="object 11">
            <a:extLst>
              <a:ext uri="{FF2B5EF4-FFF2-40B4-BE49-F238E27FC236}">
                <a16:creationId xmlns:a16="http://schemas.microsoft.com/office/drawing/2014/main" id="{E2D4D594-55D0-2B9F-9779-B114397CA666}"/>
              </a:ext>
            </a:extLst>
          </p:cNvPr>
          <p:cNvSpPr txBox="1"/>
          <p:nvPr/>
        </p:nvSpPr>
        <p:spPr>
          <a:xfrm>
            <a:off x="603786" y="982392"/>
            <a:ext cx="4476780" cy="845355"/>
          </a:xfrm>
          <a:prstGeom prst="rect">
            <a:avLst/>
          </a:prstGeom>
          <a:noFill/>
          <a:ln w="0">
            <a:noFill/>
          </a:ln>
        </p:spPr>
        <p:txBody>
          <a:bodyPr lIns="0" tIns="12240" rIns="0" bIns="0" anchor="t">
            <a:noAutofit/>
          </a:bodyPr>
          <a:lstStyle/>
          <a:p>
            <a:pPr marL="12065">
              <a:spcBef>
                <a:spcPts val="96"/>
              </a:spcBef>
            </a:pPr>
            <a:r>
              <a:rPr lang="gl-ES" b="1" spc="-7" dirty="0">
                <a:solidFill>
                  <a:schemeClr val="bg1"/>
                </a:solidFill>
                <a:latin typeface="Xunta Sans"/>
              </a:rPr>
              <a:t>5.1 Envío de información adicional y añadir tags de búsqueda sobre el expediente</a:t>
            </a:r>
          </a:p>
        </p:txBody>
      </p:sp>
      <p:sp>
        <p:nvSpPr>
          <p:cNvPr id="97" name="object 12">
            <a:extLst>
              <a:ext uri="{FF2B5EF4-FFF2-40B4-BE49-F238E27FC236}">
                <a16:creationId xmlns:a16="http://schemas.microsoft.com/office/drawing/2014/main" id="{1D8700B2-017D-529A-A45E-9E603A0042E0}"/>
              </a:ext>
            </a:extLst>
          </p:cNvPr>
          <p:cNvSpPr txBox="1"/>
          <p:nvPr/>
        </p:nvSpPr>
        <p:spPr>
          <a:xfrm>
            <a:off x="603785" y="2070682"/>
            <a:ext cx="3922273" cy="3483209"/>
          </a:xfrm>
          <a:prstGeom prst="rect">
            <a:avLst/>
          </a:prstGeom>
          <a:noFill/>
          <a:ln w="0">
            <a:noFill/>
          </a:ln>
        </p:spPr>
        <p:txBody>
          <a:bodyPr lIns="0" tIns="14760" rIns="0" bIns="0" anchor="t">
            <a:noAutofit/>
          </a:bodyPr>
          <a:lstStyle/>
          <a:p>
            <a:r>
              <a:rPr lang="es-ES" sz="1100" spc="4" dirty="0">
                <a:solidFill>
                  <a:srgbClr val="FFFFFF"/>
                </a:solidFill>
                <a:latin typeface="Xunta Sans" panose="00000500000000000000"/>
                <a:ea typeface="+mn-lt"/>
                <a:cs typeface="+mn-lt"/>
              </a:rPr>
              <a:t>En los envíos de expedientes, tanto mediante el servicio de envío completo (</a:t>
            </a:r>
            <a:r>
              <a:rPr lang="es-ES" sz="1100" i="1" spc="4" dirty="0">
                <a:solidFill>
                  <a:srgbClr val="FFFFFF"/>
                </a:solidFill>
                <a:latin typeface="Xunta Sans" panose="00000500000000000000"/>
                <a:ea typeface="+mn-lt"/>
                <a:cs typeface="+mn-lt"/>
              </a:rPr>
              <a:t>EnviarExpedientes</a:t>
            </a:r>
            <a:r>
              <a:rPr lang="es-ES" sz="1100" spc="4" dirty="0">
                <a:solidFill>
                  <a:srgbClr val="FFFFFF"/>
                </a:solidFill>
                <a:latin typeface="Xunta Sans" panose="00000500000000000000"/>
                <a:ea typeface="+mn-lt"/>
                <a:cs typeface="+mn-lt"/>
              </a:rPr>
              <a:t>) como el de envío incremental (</a:t>
            </a:r>
            <a:r>
              <a:rPr lang="es-ES" sz="1100" i="1" spc="4" dirty="0">
                <a:solidFill>
                  <a:srgbClr val="FFFFFF"/>
                </a:solidFill>
                <a:latin typeface="Xunta Sans" panose="00000500000000000000"/>
                <a:ea typeface="+mn-lt"/>
                <a:cs typeface="+mn-lt"/>
              </a:rPr>
              <a:t>EnviarExpedientesIncremental</a:t>
            </a:r>
            <a:r>
              <a:rPr lang="es-ES" sz="1100" spc="4" dirty="0">
                <a:solidFill>
                  <a:srgbClr val="FFFFFF"/>
                </a:solidFill>
                <a:latin typeface="Xunta Sans" panose="00000500000000000000"/>
                <a:ea typeface="+mn-lt"/>
                <a:cs typeface="+mn-lt"/>
              </a:rPr>
              <a:t>), los sistemas integradores </a:t>
            </a:r>
            <a:r>
              <a:rPr lang="es-ES" sz="1100" b="1" spc="4" dirty="0">
                <a:solidFill>
                  <a:srgbClr val="FFFFFF"/>
                </a:solidFill>
                <a:latin typeface="Xunta Sans" panose="00000500000000000000"/>
                <a:ea typeface="+mn-lt"/>
                <a:cs typeface="+mn-lt"/>
              </a:rPr>
              <a:t>pueden incluir información extra para conocimiento del administrado</a:t>
            </a:r>
            <a:r>
              <a:rPr lang="es-ES" sz="1100" spc="4" dirty="0">
                <a:solidFill>
                  <a:srgbClr val="FFFFFF"/>
                </a:solidFill>
                <a:latin typeface="Xunta Sans" panose="00000500000000000000"/>
                <a:ea typeface="+mn-lt"/>
                <a:cs typeface="+mn-lt"/>
              </a:rPr>
              <a:t>.</a:t>
            </a:r>
            <a:endParaRPr lang="es-ES" sz="1100" spc="4" dirty="0">
              <a:solidFill>
                <a:srgbClr val="000000"/>
              </a:solidFill>
              <a:latin typeface="Xunta Sans" panose="00000500000000000000"/>
              <a:ea typeface="+mn-lt"/>
              <a:cs typeface="+mn-lt"/>
            </a:endParaRPr>
          </a:p>
          <a:p>
            <a:endParaRPr lang="es-ES" sz="1100" spc="4" dirty="0">
              <a:solidFill>
                <a:srgbClr val="FFFFFF"/>
              </a:solidFill>
              <a:latin typeface="Xunta Sans" panose="00000500000000000000"/>
              <a:cs typeface="Arial"/>
            </a:endParaRPr>
          </a:p>
          <a:p>
            <a:r>
              <a:rPr lang="es-ES" sz="1100" spc="4" dirty="0">
                <a:solidFill>
                  <a:srgbClr val="FFFFFF"/>
                </a:solidFill>
                <a:latin typeface="Xunta Sans"/>
                <a:ea typeface="+mn-lt"/>
                <a:cs typeface="+mn-lt"/>
              </a:rPr>
              <a:t>Esta información extra se mostrará en la pestaña </a:t>
            </a:r>
            <a:r>
              <a:rPr lang="es-ES" sz="1100" b="1" spc="4" dirty="0">
                <a:solidFill>
                  <a:srgbClr val="FFFFFF"/>
                </a:solidFill>
                <a:latin typeface="Xunta Sans"/>
                <a:ea typeface="+mn-lt"/>
                <a:cs typeface="+mn-lt"/>
              </a:rPr>
              <a:t>Información adicional</a:t>
            </a:r>
            <a:r>
              <a:rPr lang="es-ES" sz="1100" spc="4" dirty="0">
                <a:solidFill>
                  <a:srgbClr val="FFFFFF"/>
                </a:solidFill>
                <a:latin typeface="Xunta Sans"/>
                <a:ea typeface="+mn-lt"/>
                <a:cs typeface="+mn-lt"/>
              </a:rPr>
              <a:t>,</a:t>
            </a:r>
            <a:r>
              <a:rPr lang="es-ES" sz="1100" b="1" spc="4" dirty="0">
                <a:solidFill>
                  <a:srgbClr val="FFFFFF"/>
                </a:solidFill>
                <a:latin typeface="Xunta Sans"/>
                <a:ea typeface="+mn-lt"/>
                <a:cs typeface="+mn-lt"/>
              </a:rPr>
              <a:t> </a:t>
            </a:r>
            <a:r>
              <a:rPr lang="es-ES" sz="1100" spc="4" dirty="0">
                <a:solidFill>
                  <a:srgbClr val="FFFFFF"/>
                </a:solidFill>
                <a:latin typeface="Xunta Sans"/>
                <a:ea typeface="+mn-lt"/>
                <a:cs typeface="+mn-lt"/>
              </a:rPr>
              <a:t>dentro del detalle de un expediente en la Sede Electrónica y en la app XuntaEu</a:t>
            </a:r>
            <a:r>
              <a:rPr lang="es-ES" sz="1100" spc="4" dirty="0" smtClean="0">
                <a:solidFill>
                  <a:srgbClr val="FFFFFF"/>
                </a:solidFill>
                <a:latin typeface="Xunta Sans"/>
                <a:ea typeface="+mn-lt"/>
                <a:cs typeface="+mn-lt"/>
              </a:rPr>
              <a:t>.</a:t>
            </a:r>
          </a:p>
          <a:p>
            <a:endParaRPr lang="es-ES" sz="1100" spc="4" dirty="0">
              <a:solidFill>
                <a:srgbClr val="FFFFFF"/>
              </a:solidFill>
              <a:latin typeface="Xunta Sans"/>
              <a:ea typeface="+mn-lt"/>
              <a:cs typeface="+mn-lt"/>
            </a:endParaRPr>
          </a:p>
          <a:p>
            <a:r>
              <a:rPr lang="es-ES" sz="1100" spc="4" dirty="0" smtClean="0">
                <a:solidFill>
                  <a:srgbClr val="FFFFFF"/>
                </a:solidFill>
                <a:latin typeface="Xunta Sans"/>
                <a:ea typeface="+mn-lt"/>
                <a:cs typeface="+mn-lt"/>
              </a:rPr>
              <a:t>Cada dato informado, a su vez, se puede marcar para que funcione como un </a:t>
            </a:r>
            <a:r>
              <a:rPr lang="es-ES" sz="1100" b="1" spc="4" dirty="0" smtClean="0">
                <a:solidFill>
                  <a:srgbClr val="FFFFFF"/>
                </a:solidFill>
                <a:latin typeface="Xunta Sans"/>
                <a:ea typeface="+mn-lt"/>
                <a:cs typeface="+mn-lt"/>
              </a:rPr>
              <a:t>tag de búsqueda </a:t>
            </a:r>
            <a:r>
              <a:rPr lang="es-ES" sz="1100" spc="4" dirty="0" smtClean="0">
                <a:solidFill>
                  <a:srgbClr val="FFFFFF"/>
                </a:solidFill>
                <a:latin typeface="Xunta Sans"/>
                <a:ea typeface="+mn-lt"/>
                <a:cs typeface="+mn-lt"/>
              </a:rPr>
              <a:t>(campo </a:t>
            </a:r>
            <a:r>
              <a:rPr lang="es-ES" sz="1100" spc="4" dirty="0">
                <a:solidFill>
                  <a:srgbClr val="FFFFFF"/>
                </a:solidFill>
                <a:latin typeface="Xunta Sans" panose="00000500000000000000"/>
                <a:ea typeface="+mn-lt"/>
                <a:cs typeface="+mn-lt"/>
              </a:rPr>
              <a:t>relacionado con el expediente para facilitar su </a:t>
            </a:r>
            <a:r>
              <a:rPr lang="es-ES" sz="1100" spc="4" dirty="0" smtClean="0">
                <a:solidFill>
                  <a:srgbClr val="FFFFFF"/>
                </a:solidFill>
                <a:latin typeface="Xunta Sans" panose="00000500000000000000"/>
                <a:ea typeface="+mn-lt"/>
                <a:cs typeface="+mn-lt"/>
              </a:rPr>
              <a:t>localización). </a:t>
            </a:r>
            <a:r>
              <a:rPr lang="es-ES" sz="1100" spc="4" dirty="0">
                <a:solidFill>
                  <a:srgbClr val="FFFFFF"/>
                </a:solidFill>
                <a:latin typeface="Xunta Sans" panose="00000500000000000000"/>
                <a:ea typeface="+mn-lt"/>
                <a:cs typeface="+mn-lt"/>
              </a:rPr>
              <a:t>Desde la pantalla de </a:t>
            </a:r>
            <a:r>
              <a:rPr lang="es-ES" sz="1100" b="1" spc="4" dirty="0" smtClean="0">
                <a:solidFill>
                  <a:srgbClr val="FFFFFF"/>
                </a:solidFill>
                <a:latin typeface="Xunta Sans" panose="00000500000000000000"/>
                <a:ea typeface="+mn-lt"/>
                <a:cs typeface="+mn-lt"/>
              </a:rPr>
              <a:t>consulta de </a:t>
            </a:r>
            <a:r>
              <a:rPr lang="es-ES" sz="1100" b="1" spc="4" dirty="0">
                <a:solidFill>
                  <a:srgbClr val="FFFFFF"/>
                </a:solidFill>
                <a:latin typeface="Xunta Sans" panose="00000500000000000000"/>
                <a:ea typeface="+mn-lt"/>
                <a:cs typeface="+mn-lt"/>
              </a:rPr>
              <a:t>expedientes</a:t>
            </a:r>
            <a:r>
              <a:rPr lang="es-ES" sz="1100" spc="4" dirty="0">
                <a:solidFill>
                  <a:srgbClr val="FFFFFF"/>
                </a:solidFill>
                <a:latin typeface="Xunta Sans" panose="00000500000000000000"/>
                <a:ea typeface="+mn-lt"/>
                <a:cs typeface="+mn-lt"/>
              </a:rPr>
              <a:t> </a:t>
            </a:r>
            <a:r>
              <a:rPr lang="es-ES" sz="1100" spc="4" dirty="0" smtClean="0">
                <a:solidFill>
                  <a:srgbClr val="FFFFFF"/>
                </a:solidFill>
                <a:latin typeface="Xunta Sans" panose="00000500000000000000"/>
                <a:ea typeface="+mn-lt"/>
                <a:cs typeface="+mn-lt"/>
              </a:rPr>
              <a:t>pueden realizarse búsquedas haciendo </a:t>
            </a:r>
            <a:r>
              <a:rPr lang="es-ES" sz="1100" spc="4" dirty="0">
                <a:solidFill>
                  <a:srgbClr val="FFFFFF"/>
                </a:solidFill>
                <a:latin typeface="Xunta Sans" panose="00000500000000000000"/>
                <a:ea typeface="+mn-lt"/>
                <a:cs typeface="+mn-lt"/>
              </a:rPr>
              <a:t>uso </a:t>
            </a:r>
            <a:r>
              <a:rPr lang="es-ES" sz="1100" spc="4" dirty="0" smtClean="0">
                <a:solidFill>
                  <a:srgbClr val="FFFFFF"/>
                </a:solidFill>
                <a:latin typeface="Xunta Sans" panose="00000500000000000000"/>
                <a:ea typeface="+mn-lt"/>
                <a:cs typeface="+mn-lt"/>
              </a:rPr>
              <a:t>del mismo.</a:t>
            </a:r>
            <a:endParaRPr lang="es-ES" sz="1100" spc="4" dirty="0">
              <a:solidFill>
                <a:srgbClr val="FFFFFF"/>
              </a:solidFill>
              <a:latin typeface="Xunta Sans" panose="00000500000000000000"/>
              <a:ea typeface="+mn-lt"/>
              <a:cs typeface="+mn-lt"/>
            </a:endParaRPr>
          </a:p>
          <a:p>
            <a:endParaRPr lang="es-ES" sz="1100" spc="4" dirty="0">
              <a:solidFill>
                <a:srgbClr val="FFFFFF"/>
              </a:solidFill>
              <a:latin typeface="Xunta Sans"/>
              <a:cs typeface="Arial"/>
            </a:endParaRPr>
          </a:p>
          <a:p>
            <a:endParaRPr lang="es-ES" sz="1100" spc="4" dirty="0">
              <a:solidFill>
                <a:srgbClr val="FFFFFF"/>
              </a:solidFill>
              <a:latin typeface="Xunta Sans"/>
              <a:cs typeface="Arial"/>
            </a:endParaRPr>
          </a:p>
        </p:txBody>
      </p:sp>
      <p:pic>
        <p:nvPicPr>
          <p:cNvPr id="98" name="Imagen 7" descr="Imagen que contiene interior, ventana, foto, cocina&#10;&#10;Descripción generada automáticamente">
            <a:extLst>
              <a:ext uri="{FF2B5EF4-FFF2-40B4-BE49-F238E27FC236}">
                <a16:creationId xmlns:a16="http://schemas.microsoft.com/office/drawing/2014/main" id="{EE9FD2D6-496E-E846-B868-8FCEE5937588}"/>
              </a:ext>
            </a:extLst>
          </p:cNvPr>
          <p:cNvPicPr/>
          <p:nvPr/>
        </p:nvPicPr>
        <p:blipFill>
          <a:blip r:embed="rId2"/>
          <a:srcRect l="14192" t="9353" r="8852" b="2946"/>
          <a:stretch/>
        </p:blipFill>
        <p:spPr>
          <a:xfrm>
            <a:off x="5340240" y="0"/>
            <a:ext cx="6809803" cy="6858000"/>
          </a:xfrm>
          <a:prstGeom prst="rect">
            <a:avLst/>
          </a:prstGeom>
          <a:ln w="12600">
            <a:noFill/>
          </a:ln>
        </p:spPr>
      </p:pic>
      <p:sp>
        <p:nvSpPr>
          <p:cNvPr id="4" name="Rectángulo 3">
            <a:extLst>
              <a:ext uri="{FF2B5EF4-FFF2-40B4-BE49-F238E27FC236}">
                <a16:creationId xmlns:a16="http://schemas.microsoft.com/office/drawing/2014/main" id="{F4A63434-A4FB-1FE6-7817-558850739FC7}"/>
              </a:ext>
            </a:extLst>
          </p:cNvPr>
          <p:cNvSpPr/>
          <p:nvPr/>
        </p:nvSpPr>
        <p:spPr>
          <a:xfrm>
            <a:off x="5253712" y="0"/>
            <a:ext cx="6938288"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6" name="Imagen 15">
            <a:extLst>
              <a:ext uri="{FF2B5EF4-FFF2-40B4-BE49-F238E27FC236}">
                <a16:creationId xmlns:a16="http://schemas.microsoft.com/office/drawing/2014/main" id="{0492BF14-2AC4-7C70-8AE3-2D39F46E3300}"/>
              </a:ext>
            </a:extLst>
          </p:cNvPr>
          <p:cNvPicPr/>
          <p:nvPr/>
        </p:nvPicPr>
        <p:blipFill>
          <a:blip r:embed="rId3"/>
          <a:stretch/>
        </p:blipFill>
        <p:spPr>
          <a:xfrm>
            <a:off x="788400" y="360000"/>
            <a:ext cx="1677600" cy="360000"/>
          </a:xfrm>
          <a:prstGeom prst="rect">
            <a:avLst/>
          </a:prstGeom>
          <a:ln w="0">
            <a:noFill/>
          </a:ln>
        </p:spPr>
      </p:pic>
      <p:sp>
        <p:nvSpPr>
          <p:cNvPr id="5" name="object 2">
            <a:extLst>
              <a:ext uri="{FF2B5EF4-FFF2-40B4-BE49-F238E27FC236}">
                <a16:creationId xmlns:a16="http://schemas.microsoft.com/office/drawing/2014/main" id="{4067F28D-2AE8-DA37-16E8-EB8CB9B629F8}"/>
              </a:ext>
            </a:extLst>
          </p:cNvPr>
          <p:cNvSpPr txBox="1"/>
          <p:nvPr/>
        </p:nvSpPr>
        <p:spPr>
          <a:xfrm>
            <a:off x="5434666" y="403401"/>
            <a:ext cx="6801905" cy="1147927"/>
          </a:xfrm>
          <a:prstGeom prst="rect">
            <a:avLst/>
          </a:prstGeom>
          <a:noFill/>
          <a:ln>
            <a:noFill/>
          </a:ln>
        </p:spPr>
        <p:txBody>
          <a:bodyPr vert="horz" wrap="square" lIns="0" tIns="12240" rIns="0" bIns="0" anchor="t" anchorCtr="0" compatLnSpc="0">
            <a:spAutoFit/>
          </a:bodyPr>
          <a:lstStyle/>
          <a:p>
            <a:pPr>
              <a:defRPr sz="1800"/>
            </a:pPr>
            <a:r>
              <a:rPr lang="es-ES" sz="1100" b="1" spc="-6" dirty="0">
                <a:solidFill>
                  <a:srgbClr val="6D6E71"/>
                </a:solidFill>
                <a:ea typeface="+mn-lt"/>
                <a:cs typeface="+mn-lt"/>
              </a:rPr>
              <a:t>Pestaña Información adicional:</a:t>
            </a:r>
            <a:endParaRPr lang="es-ES" sz="1100" spc="-6" dirty="0">
              <a:solidFill>
                <a:srgbClr val="000000"/>
              </a:solidFill>
              <a:ea typeface="+mn-lt"/>
              <a:cs typeface="+mn-lt"/>
            </a:endParaRPr>
          </a:p>
          <a:p>
            <a:pPr>
              <a:defRPr sz="1800"/>
            </a:pPr>
            <a:endParaRPr lang="es-ES" sz="1100" spc="-6" dirty="0">
              <a:solidFill>
                <a:srgbClr val="6D6E71"/>
              </a:solidFill>
              <a:latin typeface="Xunta Sans"/>
              <a:ea typeface="Roboto"/>
              <a:cs typeface="+mn-lt"/>
            </a:endParaRPr>
          </a:p>
          <a:p>
            <a:pPr>
              <a:defRPr sz="1800"/>
            </a:pPr>
            <a:r>
              <a:rPr lang="es-ES" sz="1100" spc="-6" dirty="0">
                <a:solidFill>
                  <a:srgbClr val="6D6E71"/>
                </a:solidFill>
                <a:latin typeface="Xunta Sans"/>
                <a:ea typeface="Roboto"/>
                <a:cs typeface="+mn-lt"/>
              </a:rPr>
              <a:t>En esta pestaña se mostrarán primero los </a:t>
            </a:r>
            <a:r>
              <a:rPr lang="es-ES" sz="1100" b="1" spc="-6" dirty="0">
                <a:solidFill>
                  <a:srgbClr val="6D6E71"/>
                </a:solidFill>
                <a:latin typeface="Xunta Sans"/>
                <a:ea typeface="Roboto"/>
                <a:cs typeface="+mn-lt"/>
              </a:rPr>
              <a:t>datos de información adicional</a:t>
            </a:r>
            <a:r>
              <a:rPr lang="es-ES" sz="1100" spc="-6" dirty="0">
                <a:solidFill>
                  <a:srgbClr val="6D6E71"/>
                </a:solidFill>
                <a:latin typeface="Xunta Sans"/>
                <a:ea typeface="Roboto"/>
                <a:cs typeface="+mn-lt"/>
              </a:rPr>
              <a:t>, seguidos de los</a:t>
            </a:r>
            <a:r>
              <a:rPr lang="es-ES" sz="1100" b="1" spc="-6" dirty="0">
                <a:solidFill>
                  <a:srgbClr val="6D6E71"/>
                </a:solidFill>
                <a:latin typeface="Xunta Sans"/>
                <a:ea typeface="Roboto"/>
                <a:cs typeface="+mn-lt"/>
              </a:rPr>
              <a:t> tags de búsqueda</a:t>
            </a:r>
            <a:r>
              <a:rPr lang="es-ES" sz="1100" spc="-6" dirty="0">
                <a:solidFill>
                  <a:srgbClr val="6D6E71"/>
                </a:solidFill>
                <a:latin typeface="Xunta Sans"/>
                <a:ea typeface="Roboto"/>
                <a:cs typeface="+mn-lt"/>
              </a:rPr>
              <a:t>, ambos en el orden en que fueron comunicados (más antiguos primero). </a:t>
            </a:r>
            <a:endParaRPr lang="es-ES" sz="1100" spc="-6" dirty="0">
              <a:solidFill>
                <a:srgbClr val="6D6E71"/>
              </a:solidFill>
              <a:latin typeface="Xunta Sans"/>
              <a:ea typeface="Roboto"/>
              <a:cs typeface="Arial"/>
            </a:endParaRPr>
          </a:p>
          <a:p>
            <a:pPr>
              <a:defRPr sz="1800"/>
            </a:pPr>
            <a:r>
              <a:rPr lang="es-ES" sz="1100" spc="-6" dirty="0">
                <a:solidFill>
                  <a:srgbClr val="6D6E71"/>
                </a:solidFill>
                <a:latin typeface="Xunta Sans"/>
                <a:ea typeface="Roboto"/>
                <a:cs typeface="Arial"/>
              </a:rPr>
              <a:t>Los tags de búsqueda pueden diferenciarse de los datos de información adicional, mediante un </a:t>
            </a:r>
            <a:r>
              <a:rPr lang="es-ES" sz="1100" b="1" spc="-6" dirty="0">
                <a:solidFill>
                  <a:srgbClr val="6D6E71"/>
                </a:solidFill>
                <a:latin typeface="Xunta Sans"/>
                <a:ea typeface="Roboto"/>
                <a:cs typeface="Arial"/>
              </a:rPr>
              <a:t>icono distintivo</a:t>
            </a:r>
            <a:r>
              <a:rPr lang="es-ES" sz="1100" spc="-6" dirty="0">
                <a:solidFill>
                  <a:srgbClr val="6D6E71"/>
                </a:solidFill>
                <a:latin typeface="Xunta Sans"/>
                <a:ea typeface="Roboto"/>
                <a:cs typeface="Arial"/>
              </a:rPr>
              <a:t>, mientras que los datos de información adicional, </a:t>
            </a:r>
            <a:r>
              <a:rPr lang="es-ES" sz="1100" b="1" spc="-6" dirty="0">
                <a:solidFill>
                  <a:srgbClr val="6D6E71"/>
                </a:solidFill>
                <a:latin typeface="Xunta Sans"/>
                <a:ea typeface="Roboto"/>
                <a:cs typeface="Arial"/>
              </a:rPr>
              <a:t>siempre que no sean a su vez tag de búsqueda</a:t>
            </a:r>
            <a:r>
              <a:rPr lang="es-ES" sz="1100" spc="-6" dirty="0">
                <a:solidFill>
                  <a:srgbClr val="6D6E71"/>
                </a:solidFill>
                <a:latin typeface="Xunta Sans"/>
                <a:ea typeface="Roboto"/>
                <a:cs typeface="Arial"/>
              </a:rPr>
              <a:t>, no muestran dicho icono.</a:t>
            </a:r>
          </a:p>
        </p:txBody>
      </p:sp>
      <p:sp>
        <p:nvSpPr>
          <p:cNvPr id="8" name="object 2">
            <a:extLst>
              <a:ext uri="{FF2B5EF4-FFF2-40B4-BE49-F238E27FC236}">
                <a16:creationId xmlns:a16="http://schemas.microsoft.com/office/drawing/2014/main" id="{3B090956-49EA-E473-59DA-91243C8F7F18}"/>
              </a:ext>
            </a:extLst>
          </p:cNvPr>
          <p:cNvSpPr txBox="1"/>
          <p:nvPr/>
        </p:nvSpPr>
        <p:spPr>
          <a:xfrm>
            <a:off x="5429519" y="2055955"/>
            <a:ext cx="2909756" cy="245427"/>
          </a:xfrm>
          <a:prstGeom prst="rect">
            <a:avLst/>
          </a:prstGeom>
          <a:noFill/>
          <a:ln w="0">
            <a:noFill/>
          </a:ln>
        </p:spPr>
        <p:txBody>
          <a:bodyPr lIns="0" tIns="12240" rIns="0" bIns="0" anchor="t">
            <a:noAutofit/>
          </a:bodyPr>
          <a:lstStyle/>
          <a:p>
            <a:pPr algn="just">
              <a:defRPr sz="1800"/>
            </a:pPr>
            <a:r>
              <a:rPr lang="es-ES" sz="1400" u="sng" dirty="0">
                <a:solidFill>
                  <a:schemeClr val="bg1">
                    <a:lumMod val="50000"/>
                  </a:schemeClr>
                </a:solidFill>
                <a:latin typeface="Arial"/>
                <a:cs typeface="Arial"/>
              </a:rPr>
              <a:t>Área privada de la Sede Electrónica</a:t>
            </a:r>
            <a:endParaRPr lang="es-ES" sz="1400" u="sng" dirty="0">
              <a:solidFill>
                <a:schemeClr val="bg1">
                  <a:lumMod val="50000"/>
                </a:schemeClr>
              </a:solidFill>
              <a:cs typeface="Arial"/>
            </a:endParaRPr>
          </a:p>
          <a:p>
            <a:pPr marL="12065" marR="4445" algn="just">
              <a:lnSpc>
                <a:spcPct val="107000"/>
              </a:lnSpc>
              <a:spcBef>
                <a:spcPts val="96"/>
              </a:spcBef>
              <a:spcAft>
                <a:spcPts val="300"/>
              </a:spcAft>
              <a:defRPr sz="1800"/>
            </a:pPr>
            <a:endParaRPr lang="es-ES" sz="1400" dirty="0">
              <a:solidFill>
                <a:schemeClr val="bg1">
                  <a:lumMod val="50000"/>
                </a:schemeClr>
              </a:solidFill>
              <a:cs typeface="Arial"/>
            </a:endParaRPr>
          </a:p>
          <a:p>
            <a:pPr marL="297815" marR="4445" indent="-285750" algn="just">
              <a:lnSpc>
                <a:spcPct val="107000"/>
              </a:lnSpc>
              <a:spcBef>
                <a:spcPts val="96"/>
              </a:spcBef>
              <a:spcAft>
                <a:spcPts val="300"/>
              </a:spcAft>
              <a:buFont typeface="Arial"/>
              <a:buChar char="•"/>
              <a:defRPr sz="1800"/>
            </a:pPr>
            <a:endParaRPr lang="en-US" dirty="0"/>
          </a:p>
          <a:p>
            <a:pPr marL="12065" marR="4445" algn="just">
              <a:lnSpc>
                <a:spcPct val="107000"/>
              </a:lnSpc>
              <a:spcBef>
                <a:spcPts val="96"/>
              </a:spcBef>
              <a:spcAft>
                <a:spcPts val="300"/>
              </a:spcAft>
              <a:defRPr sz="1800"/>
            </a:pPr>
            <a:endParaRPr lang="en-US" dirty="0"/>
          </a:p>
          <a:p>
            <a:pPr marL="240665" marR="4445" indent="-228600" algn="just">
              <a:lnSpc>
                <a:spcPct val="107000"/>
              </a:lnSpc>
              <a:spcBef>
                <a:spcPts val="96"/>
              </a:spcBef>
              <a:spcAft>
                <a:spcPts val="300"/>
              </a:spcAft>
              <a:buSzPct val="100000"/>
              <a:buFont typeface="Arial" panose="020B0604020202020204" pitchFamily="34" charset="0"/>
              <a:buChar char="•"/>
              <a:defRPr sz="1800"/>
            </a:pPr>
            <a:endParaRPr lang="en-US" dirty="0"/>
          </a:p>
        </p:txBody>
      </p:sp>
      <p:sp>
        <p:nvSpPr>
          <p:cNvPr id="9" name="object 2">
            <a:extLst>
              <a:ext uri="{FF2B5EF4-FFF2-40B4-BE49-F238E27FC236}">
                <a16:creationId xmlns:a16="http://schemas.microsoft.com/office/drawing/2014/main" id="{ADF7CED5-D885-EA8D-F283-730EB25E0D1A}"/>
              </a:ext>
            </a:extLst>
          </p:cNvPr>
          <p:cNvSpPr txBox="1"/>
          <p:nvPr/>
        </p:nvSpPr>
        <p:spPr>
          <a:xfrm>
            <a:off x="9090756" y="4036834"/>
            <a:ext cx="753854" cy="87452"/>
          </a:xfrm>
          <a:prstGeom prst="rect">
            <a:avLst/>
          </a:prstGeom>
          <a:noFill/>
          <a:ln w="0">
            <a:noFill/>
          </a:ln>
        </p:spPr>
        <p:txBody>
          <a:bodyPr lIns="0" tIns="12240" rIns="0" bIns="0" anchor="t">
            <a:noAutofit/>
          </a:bodyPr>
          <a:lstStyle/>
          <a:p>
            <a:pPr algn="just">
              <a:defRPr sz="1800"/>
            </a:pPr>
            <a:r>
              <a:rPr lang="es-ES" sz="1400" u="sng" dirty="0">
                <a:solidFill>
                  <a:schemeClr val="bg1">
                    <a:lumMod val="50000"/>
                  </a:schemeClr>
                </a:solidFill>
                <a:cs typeface="Arial"/>
              </a:rPr>
              <a:t>XuntaEu</a:t>
            </a:r>
          </a:p>
          <a:p>
            <a:pPr marL="12065" marR="4445" algn="just">
              <a:lnSpc>
                <a:spcPct val="107000"/>
              </a:lnSpc>
              <a:spcBef>
                <a:spcPts val="96"/>
              </a:spcBef>
              <a:spcAft>
                <a:spcPts val="300"/>
              </a:spcAft>
              <a:defRPr sz="1800"/>
            </a:pPr>
            <a:endParaRPr lang="es-ES" sz="1400" dirty="0">
              <a:solidFill>
                <a:schemeClr val="bg1">
                  <a:lumMod val="50000"/>
                </a:schemeClr>
              </a:solidFill>
              <a:cs typeface="Arial"/>
            </a:endParaRPr>
          </a:p>
          <a:p>
            <a:pPr marL="297815" marR="4445" indent="-285750" algn="just">
              <a:lnSpc>
                <a:spcPct val="107000"/>
              </a:lnSpc>
              <a:spcBef>
                <a:spcPts val="96"/>
              </a:spcBef>
              <a:spcAft>
                <a:spcPts val="300"/>
              </a:spcAft>
              <a:buFont typeface="Arial"/>
              <a:buChar char="•"/>
              <a:defRPr sz="1800"/>
            </a:pPr>
            <a:endParaRPr lang="en-US" dirty="0"/>
          </a:p>
          <a:p>
            <a:pPr marL="12065" marR="4445" algn="just">
              <a:lnSpc>
                <a:spcPct val="107000"/>
              </a:lnSpc>
              <a:spcBef>
                <a:spcPts val="96"/>
              </a:spcBef>
              <a:spcAft>
                <a:spcPts val="300"/>
              </a:spcAft>
              <a:defRPr sz="1800"/>
            </a:pPr>
            <a:endParaRPr lang="en-US" dirty="0"/>
          </a:p>
          <a:p>
            <a:pPr marL="240665" marR="4445" indent="-228600" algn="just">
              <a:lnSpc>
                <a:spcPct val="107000"/>
              </a:lnSpc>
              <a:spcBef>
                <a:spcPts val="96"/>
              </a:spcBef>
              <a:spcAft>
                <a:spcPts val="300"/>
              </a:spcAft>
              <a:buSzPct val="100000"/>
              <a:buFont typeface="Arial" panose="020B0604020202020204" pitchFamily="34" charset="0"/>
              <a:buChar char="•"/>
              <a:defRPr sz="1800"/>
            </a:pPr>
            <a:endParaRPr lang="en-US" dirty="0"/>
          </a:p>
        </p:txBody>
      </p:sp>
      <p:pic>
        <p:nvPicPr>
          <p:cNvPr id="2" name="Picture 1">
            <a:extLst>
              <a:ext uri="{FF2B5EF4-FFF2-40B4-BE49-F238E27FC236}">
                <a16:creationId xmlns:a16="http://schemas.microsoft.com/office/drawing/2014/main" id="{2A50BE51-B541-4323-4743-B20BB622043D}"/>
              </a:ext>
            </a:extLst>
          </p:cNvPr>
          <p:cNvPicPr>
            <a:picLocks noChangeAspect="1"/>
          </p:cNvPicPr>
          <p:nvPr/>
        </p:nvPicPr>
        <p:blipFill>
          <a:blip r:embed="rId4"/>
          <a:stretch>
            <a:fillRect/>
          </a:stretch>
        </p:blipFill>
        <p:spPr>
          <a:xfrm>
            <a:off x="5511791" y="2296312"/>
            <a:ext cx="3976341" cy="1740522"/>
          </a:xfrm>
          <a:prstGeom prst="rect">
            <a:avLst/>
          </a:prstGeom>
        </p:spPr>
      </p:pic>
      <p:pic>
        <p:nvPicPr>
          <p:cNvPr id="7" name="Picture 6">
            <a:extLst>
              <a:ext uri="{FF2B5EF4-FFF2-40B4-BE49-F238E27FC236}">
                <a16:creationId xmlns:a16="http://schemas.microsoft.com/office/drawing/2014/main" id="{3A00E40E-1513-05B8-F73A-9B13C6054242}"/>
              </a:ext>
            </a:extLst>
          </p:cNvPr>
          <p:cNvPicPr>
            <a:picLocks noChangeAspect="1"/>
          </p:cNvPicPr>
          <p:nvPr/>
        </p:nvPicPr>
        <p:blipFill>
          <a:blip r:embed="rId5"/>
          <a:stretch>
            <a:fillRect/>
          </a:stretch>
        </p:blipFill>
        <p:spPr>
          <a:xfrm>
            <a:off x="10168736" y="3845681"/>
            <a:ext cx="1657181" cy="2787805"/>
          </a:xfrm>
          <a:prstGeom prst="rect">
            <a:avLst/>
          </a:prstGeom>
        </p:spPr>
      </p:pic>
    </p:spTree>
    <p:extLst>
      <p:ext uri="{BB962C8B-B14F-4D97-AF65-F5344CB8AC3E}">
        <p14:creationId xmlns:p14="http://schemas.microsoft.com/office/powerpoint/2010/main" val="2952907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8948AC0-668C-B723-0F72-17ADC6172C19}"/>
            </a:ext>
          </a:extLst>
        </p:cNvPr>
        <p:cNvGrpSpPr/>
        <p:nvPr/>
      </p:nvGrpSpPr>
      <p:grpSpPr>
        <a:xfrm>
          <a:off x="0" y="0"/>
          <a:ext cx="0" cy="0"/>
          <a:chOff x="0" y="0"/>
          <a:chExt cx="0" cy="0"/>
        </a:xfrm>
      </p:grpSpPr>
      <p:sp>
        <p:nvSpPr>
          <p:cNvPr id="91" name="object 7">
            <a:extLst>
              <a:ext uri="{FF2B5EF4-FFF2-40B4-BE49-F238E27FC236}">
                <a16:creationId xmlns:a16="http://schemas.microsoft.com/office/drawing/2014/main" id="{F20CF909-23FA-734A-91AB-19E00DFE85A8}"/>
              </a:ext>
            </a:extLst>
          </p:cNvPr>
          <p:cNvSpPr txBox="1"/>
          <p:nvPr/>
        </p:nvSpPr>
        <p:spPr>
          <a:xfrm>
            <a:off x="286595" y="1073047"/>
            <a:ext cx="10831888" cy="554640"/>
          </a:xfrm>
          <a:prstGeom prst="rect">
            <a:avLst/>
          </a:prstGeom>
          <a:noFill/>
          <a:ln w="0">
            <a:noFill/>
          </a:ln>
        </p:spPr>
        <p:txBody>
          <a:bodyPr lIns="0" tIns="12240" rIns="0" bIns="0" anchor="t">
            <a:noAutofit/>
          </a:bodyPr>
          <a:lstStyle/>
          <a:p>
            <a:pPr marL="12065">
              <a:spcBef>
                <a:spcPts val="96"/>
              </a:spcBef>
            </a:pPr>
            <a:r>
              <a:rPr lang="es-ES" b="1" spc="-7" dirty="0">
                <a:solidFill>
                  <a:srgbClr val="0070C0"/>
                </a:solidFill>
                <a:latin typeface="Xunta Sans"/>
              </a:rPr>
              <a:t>5.2 Búsqueda de expedientes utilizando los tags de búsqueda</a:t>
            </a:r>
            <a:endParaRPr lang="en-US" dirty="0"/>
          </a:p>
        </p:txBody>
      </p:sp>
      <p:sp>
        <p:nvSpPr>
          <p:cNvPr id="2" name="object 2">
            <a:extLst>
              <a:ext uri="{FF2B5EF4-FFF2-40B4-BE49-F238E27FC236}">
                <a16:creationId xmlns:a16="http://schemas.microsoft.com/office/drawing/2014/main" id="{934B7FA6-3542-78B0-E177-45505F0133EF}"/>
              </a:ext>
            </a:extLst>
          </p:cNvPr>
          <p:cNvSpPr txBox="1"/>
          <p:nvPr/>
        </p:nvSpPr>
        <p:spPr>
          <a:xfrm>
            <a:off x="295889" y="1554279"/>
            <a:ext cx="11616998" cy="1156110"/>
          </a:xfrm>
          <a:prstGeom prst="rect">
            <a:avLst/>
          </a:prstGeom>
          <a:noFill/>
          <a:ln w="0">
            <a:noFill/>
          </a:ln>
        </p:spPr>
        <p:txBody>
          <a:bodyPr lIns="0" tIns="12240" rIns="0" bIns="0" anchor="t">
            <a:noAutofit/>
          </a:bodyPr>
          <a:lstStyle/>
          <a:p>
            <a:pPr algn="just">
              <a:defRPr sz="1800"/>
            </a:pPr>
            <a:r>
              <a:rPr lang="es-ES" sz="1100" dirty="0">
                <a:solidFill>
                  <a:schemeClr val="bg1">
                    <a:lumMod val="50000"/>
                  </a:schemeClr>
                </a:solidFill>
                <a:latin typeface="Xunta Sans"/>
                <a:ea typeface="+mn-lt"/>
                <a:cs typeface="+mn-lt"/>
              </a:rPr>
              <a:t>Los tags de búsqueda pueden utilizarse tanto en el área privada de la Sede Electrónica como en la app XuntaEu para </a:t>
            </a:r>
            <a:r>
              <a:rPr lang="es-ES" sz="1100" b="1" dirty="0">
                <a:solidFill>
                  <a:schemeClr val="bg1">
                    <a:lumMod val="50000"/>
                  </a:schemeClr>
                </a:solidFill>
                <a:latin typeface="Xunta Sans"/>
                <a:ea typeface="+mn-lt"/>
                <a:cs typeface="+mn-lt"/>
              </a:rPr>
              <a:t>localizar expedientes de forma más sencilla</a:t>
            </a:r>
            <a:r>
              <a:rPr lang="es-ES" sz="1100" dirty="0">
                <a:solidFill>
                  <a:schemeClr val="bg1">
                    <a:lumMod val="50000"/>
                  </a:schemeClr>
                </a:solidFill>
                <a:latin typeface="Xunta Sans"/>
                <a:ea typeface="+mn-lt"/>
                <a:cs typeface="+mn-lt"/>
              </a:rPr>
              <a:t>.</a:t>
            </a:r>
            <a:endParaRPr lang="en-US" sz="1100" dirty="0">
              <a:solidFill>
                <a:schemeClr val="bg1">
                  <a:lumMod val="50000"/>
                </a:schemeClr>
              </a:solidFill>
              <a:latin typeface="Xunta Sans"/>
              <a:ea typeface="+mn-lt"/>
              <a:cs typeface="+mn-lt"/>
            </a:endParaRPr>
          </a:p>
          <a:p>
            <a:pPr algn="just">
              <a:defRPr sz="1800"/>
            </a:pPr>
            <a:endParaRPr lang="es-ES" sz="1100" dirty="0">
              <a:solidFill>
                <a:schemeClr val="bg1">
                  <a:lumMod val="50000"/>
                </a:schemeClr>
              </a:solidFill>
              <a:latin typeface="Xunta Sans"/>
              <a:cs typeface="Arial"/>
            </a:endParaRPr>
          </a:p>
          <a:p>
            <a:pPr marL="12065" marR="4445" algn="just">
              <a:lnSpc>
                <a:spcPct val="107000"/>
              </a:lnSpc>
              <a:spcBef>
                <a:spcPts val="96"/>
              </a:spcBef>
              <a:spcAft>
                <a:spcPts val="300"/>
              </a:spcAft>
              <a:defRPr sz="1800"/>
            </a:pPr>
            <a:r>
              <a:rPr lang="es-ES" sz="1100" dirty="0">
                <a:solidFill>
                  <a:schemeClr val="bg1">
                    <a:lumMod val="50000"/>
                  </a:schemeClr>
                </a:solidFill>
                <a:latin typeface="Xunta Sans"/>
                <a:ea typeface="+mn-lt"/>
                <a:cs typeface="+mn-lt"/>
              </a:rPr>
              <a:t>Para ello, el administrado accederá a la pantalla de búsqueda de expedientes e </a:t>
            </a:r>
            <a:r>
              <a:rPr lang="es-ES" sz="1100" b="1" dirty="0">
                <a:solidFill>
                  <a:schemeClr val="bg1">
                    <a:lumMod val="50000"/>
                  </a:schemeClr>
                </a:solidFill>
                <a:latin typeface="Xunta Sans"/>
                <a:ea typeface="+mn-lt"/>
                <a:cs typeface="+mn-lt"/>
              </a:rPr>
              <a:t>introducirá el valor del tag</a:t>
            </a:r>
            <a:r>
              <a:rPr lang="es-ES" sz="1100" dirty="0">
                <a:solidFill>
                  <a:schemeClr val="bg1">
                    <a:lumMod val="50000"/>
                  </a:schemeClr>
                </a:solidFill>
                <a:latin typeface="Xunta Sans"/>
                <a:ea typeface="+mn-lt"/>
                <a:cs typeface="+mn-lt"/>
              </a:rPr>
              <a:t> y, al realizar la búsqueda se mostrarán los expedientes que tengan asociado dicho valor de tag.</a:t>
            </a:r>
          </a:p>
          <a:p>
            <a:pPr marL="297815" marR="4445" indent="-285750" algn="just">
              <a:lnSpc>
                <a:spcPct val="107000"/>
              </a:lnSpc>
              <a:spcBef>
                <a:spcPts val="96"/>
              </a:spcBef>
              <a:spcAft>
                <a:spcPts val="300"/>
              </a:spcAft>
              <a:buFont typeface="Arial"/>
              <a:buChar char="•"/>
              <a:defRPr sz="1800"/>
            </a:pPr>
            <a:endParaRPr lang="es-ES" sz="1100" dirty="0">
              <a:solidFill>
                <a:schemeClr val="bg1">
                  <a:lumMod val="50000"/>
                </a:schemeClr>
              </a:solidFill>
              <a:latin typeface="Arial"/>
              <a:cs typeface="Arial"/>
            </a:endParaRPr>
          </a:p>
          <a:p>
            <a:pPr marL="12065" marR="4445" algn="just">
              <a:lnSpc>
                <a:spcPct val="107000"/>
              </a:lnSpc>
              <a:spcBef>
                <a:spcPts val="96"/>
              </a:spcBef>
              <a:spcAft>
                <a:spcPts val="300"/>
              </a:spcAft>
              <a:defRPr sz="1800"/>
            </a:pPr>
            <a:endParaRPr lang="es-ES" sz="1100" dirty="0">
              <a:solidFill>
                <a:schemeClr val="bg1">
                  <a:lumMod val="50000"/>
                </a:schemeClr>
              </a:solidFill>
              <a:latin typeface="Arial"/>
              <a:cs typeface="Arial"/>
            </a:endParaRPr>
          </a:p>
          <a:p>
            <a:pPr marL="240665" marR="4445" indent="-228600" algn="just">
              <a:lnSpc>
                <a:spcPct val="107000"/>
              </a:lnSpc>
              <a:spcBef>
                <a:spcPts val="96"/>
              </a:spcBef>
              <a:spcAft>
                <a:spcPts val="300"/>
              </a:spcAft>
              <a:buSzPct val="100000"/>
              <a:buFont typeface="Arial" panose="020B0604020202020204" pitchFamily="34" charset="0"/>
              <a:buChar char="•"/>
              <a:defRPr sz="1800"/>
            </a:pPr>
            <a:endParaRPr lang="es-ES" sz="1100" dirty="0">
              <a:solidFill>
                <a:schemeClr val="bg1">
                  <a:lumMod val="50000"/>
                </a:schemeClr>
              </a:solidFill>
              <a:latin typeface="Xunta Sans" panose="00000500000000000000"/>
              <a:cs typeface="Arial"/>
            </a:endParaRPr>
          </a:p>
        </p:txBody>
      </p:sp>
      <p:pic>
        <p:nvPicPr>
          <p:cNvPr id="32" name="Imagen 31">
            <a:extLst>
              <a:ext uri="{FF2B5EF4-FFF2-40B4-BE49-F238E27FC236}">
                <a16:creationId xmlns:a16="http://schemas.microsoft.com/office/drawing/2014/main" id="{2DA8F4DE-A79A-8605-2683-90B854CEC5E4}"/>
              </a:ext>
            </a:extLst>
          </p:cNvPr>
          <p:cNvPicPr/>
          <p:nvPr/>
        </p:nvPicPr>
        <p:blipFill>
          <a:blip r:embed="rId2"/>
          <a:stretch/>
        </p:blipFill>
        <p:spPr>
          <a:xfrm>
            <a:off x="788400" y="360000"/>
            <a:ext cx="1677600" cy="360000"/>
          </a:xfrm>
          <a:prstGeom prst="rect">
            <a:avLst/>
          </a:prstGeom>
          <a:ln w="0">
            <a:noFill/>
          </a:ln>
        </p:spPr>
      </p:pic>
      <p:pic>
        <p:nvPicPr>
          <p:cNvPr id="4" name="Picture 3">
            <a:extLst>
              <a:ext uri="{FF2B5EF4-FFF2-40B4-BE49-F238E27FC236}">
                <a16:creationId xmlns:a16="http://schemas.microsoft.com/office/drawing/2014/main" id="{68D5D3AF-E833-72FD-A2BC-7601B64EAD1D}"/>
              </a:ext>
            </a:extLst>
          </p:cNvPr>
          <p:cNvPicPr>
            <a:picLocks noChangeAspect="1"/>
          </p:cNvPicPr>
          <p:nvPr/>
        </p:nvPicPr>
        <p:blipFill>
          <a:blip r:embed="rId3"/>
          <a:stretch>
            <a:fillRect/>
          </a:stretch>
        </p:blipFill>
        <p:spPr>
          <a:xfrm>
            <a:off x="1380562" y="2776127"/>
            <a:ext cx="9590513" cy="3164623"/>
          </a:xfrm>
          <a:prstGeom prst="rect">
            <a:avLst/>
          </a:prstGeom>
        </p:spPr>
      </p:pic>
    </p:spTree>
    <p:extLst>
      <p:ext uri="{BB962C8B-B14F-4D97-AF65-F5344CB8AC3E}">
        <p14:creationId xmlns:p14="http://schemas.microsoft.com/office/powerpoint/2010/main" val="551484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BC4"/>
        </a:solidFill>
        <a:effectLst/>
      </p:bgPr>
    </p:bg>
    <p:spTree>
      <p:nvGrpSpPr>
        <p:cNvPr id="1" name="">
          <a:extLst>
            <a:ext uri="{FF2B5EF4-FFF2-40B4-BE49-F238E27FC236}">
              <a16:creationId xmlns:a16="http://schemas.microsoft.com/office/drawing/2014/main" id="{86585793-5179-4F11-65B9-A67AEFDA424E}"/>
            </a:ext>
          </a:extLst>
        </p:cNvPr>
        <p:cNvGrpSpPr/>
        <p:nvPr/>
      </p:nvGrpSpPr>
      <p:grpSpPr>
        <a:xfrm>
          <a:off x="0" y="0"/>
          <a:ext cx="0" cy="0"/>
          <a:chOff x="0" y="0"/>
          <a:chExt cx="0" cy="0"/>
        </a:xfrm>
      </p:grpSpPr>
      <p:sp>
        <p:nvSpPr>
          <p:cNvPr id="85" name="object 9">
            <a:extLst>
              <a:ext uri="{FF2B5EF4-FFF2-40B4-BE49-F238E27FC236}">
                <a16:creationId xmlns:a16="http://schemas.microsoft.com/office/drawing/2014/main" id="{827FE61E-E500-08A3-6F8D-3264E368A4B5}"/>
              </a:ext>
            </a:extLst>
          </p:cNvPr>
          <p:cNvSpPr txBox="1"/>
          <p:nvPr/>
        </p:nvSpPr>
        <p:spPr>
          <a:xfrm>
            <a:off x="742680" y="1299240"/>
            <a:ext cx="3948840" cy="935640"/>
          </a:xfrm>
          <a:prstGeom prst="rect">
            <a:avLst/>
          </a:prstGeom>
          <a:noFill/>
          <a:ln w="0">
            <a:noFill/>
          </a:ln>
        </p:spPr>
        <p:txBody>
          <a:bodyPr lIns="0" tIns="12240" rIns="0" bIns="0" anchor="t">
            <a:noAutofit/>
          </a:bodyPr>
          <a:lstStyle/>
          <a:p>
            <a:pPr marL="12065">
              <a:lnSpc>
                <a:spcPct val="100000"/>
              </a:lnSpc>
              <a:spcBef>
                <a:spcPts val="96"/>
              </a:spcBef>
            </a:pPr>
            <a:r>
              <a:rPr lang="es-ES" sz="6000" spc="-7" dirty="0">
                <a:solidFill>
                  <a:srgbClr val="FFFFFF"/>
                </a:solidFill>
                <a:latin typeface="Xunta Sans"/>
              </a:rPr>
              <a:t>6</a:t>
            </a:r>
            <a:r>
              <a:rPr lang="es-ES" sz="6000" b="0" strike="noStrike" spc="-7" dirty="0">
                <a:solidFill>
                  <a:srgbClr val="FFFFFF"/>
                </a:solidFill>
                <a:latin typeface="Xunta Sans"/>
              </a:rPr>
              <a:t> -</a:t>
            </a:r>
            <a:endParaRPr lang="es-ES" sz="6000" b="0" strike="noStrike" spc="-1" dirty="0">
              <a:solidFill>
                <a:srgbClr val="000000"/>
              </a:solidFill>
              <a:latin typeface="Xunta Sans"/>
            </a:endParaRPr>
          </a:p>
        </p:txBody>
      </p:sp>
      <p:sp>
        <p:nvSpPr>
          <p:cNvPr id="86" name="object 10">
            <a:extLst>
              <a:ext uri="{FF2B5EF4-FFF2-40B4-BE49-F238E27FC236}">
                <a16:creationId xmlns:a16="http://schemas.microsoft.com/office/drawing/2014/main" id="{03F737DF-D68A-CB56-FFD4-E4D4F870F07C}"/>
              </a:ext>
            </a:extLst>
          </p:cNvPr>
          <p:cNvSpPr txBox="1"/>
          <p:nvPr/>
        </p:nvSpPr>
        <p:spPr>
          <a:xfrm>
            <a:off x="1851162" y="1299240"/>
            <a:ext cx="9718994" cy="3609957"/>
          </a:xfrm>
          <a:prstGeom prst="rect">
            <a:avLst/>
          </a:prstGeom>
          <a:noFill/>
          <a:ln w="0">
            <a:noFill/>
          </a:ln>
        </p:spPr>
        <p:txBody>
          <a:bodyPr lIns="0" tIns="12240" rIns="0" bIns="0" anchor="t">
            <a:noAutofit/>
          </a:bodyPr>
          <a:lstStyle/>
          <a:p>
            <a:pPr marL="12065">
              <a:spcBef>
                <a:spcPts val="96"/>
              </a:spcBef>
            </a:pPr>
            <a:r>
              <a:rPr lang="es-ES" sz="6000" spc="-7" dirty="0">
                <a:solidFill>
                  <a:srgbClr val="FFFFFF"/>
                </a:solidFill>
                <a:latin typeface="Xunta Sans"/>
                <a:cs typeface="Arial"/>
              </a:rPr>
              <a:t>Documentación de interés</a:t>
            </a:r>
          </a:p>
        </p:txBody>
      </p:sp>
      <p:sp>
        <p:nvSpPr>
          <p:cNvPr id="87" name="CuadroTexto 41">
            <a:extLst>
              <a:ext uri="{FF2B5EF4-FFF2-40B4-BE49-F238E27FC236}">
                <a16:creationId xmlns:a16="http://schemas.microsoft.com/office/drawing/2014/main" id="{996864C3-4594-6EE4-FC48-9752BCFDFFB7}"/>
              </a:ext>
            </a:extLst>
          </p:cNvPr>
          <p:cNvSpPr txBox="1"/>
          <p:nvPr/>
        </p:nvSpPr>
        <p:spPr>
          <a:xfrm>
            <a:off x="-118800" y="-1040760"/>
            <a:ext cx="2521440" cy="646200"/>
          </a:xfrm>
          <a:prstGeom prst="rect">
            <a:avLst/>
          </a:prstGeom>
          <a:noFill/>
          <a:ln w="0">
            <a:noFill/>
          </a:ln>
        </p:spPr>
        <p:txBody>
          <a:bodyPr anchor="t">
            <a:noAutofit/>
          </a:bodyPr>
          <a:lstStyle/>
          <a:p>
            <a:pPr>
              <a:lnSpc>
                <a:spcPct val="100000"/>
              </a:lnSpc>
            </a:pPr>
            <a:r>
              <a:rPr lang="es-ES" sz="3600" b="0" strike="noStrike" spc="-1" dirty="0">
                <a:solidFill>
                  <a:srgbClr val="000000"/>
                </a:solidFill>
                <a:latin typeface="Xunta Sans"/>
              </a:rPr>
              <a:t>SEPARATA</a:t>
            </a:r>
          </a:p>
        </p:txBody>
      </p:sp>
      <p:pic>
        <p:nvPicPr>
          <p:cNvPr id="6" name="Imagen 5">
            <a:extLst>
              <a:ext uri="{FF2B5EF4-FFF2-40B4-BE49-F238E27FC236}">
                <a16:creationId xmlns:a16="http://schemas.microsoft.com/office/drawing/2014/main" id="{1E4448BA-C299-90DD-D33B-FFA8DFCB7434}"/>
              </a:ext>
            </a:extLst>
          </p:cNvPr>
          <p:cNvPicPr/>
          <p:nvPr/>
        </p:nvPicPr>
        <p:blipFill>
          <a:blip r:embed="rId2"/>
          <a:stretch/>
        </p:blipFill>
        <p:spPr>
          <a:xfrm>
            <a:off x="831293" y="381240"/>
            <a:ext cx="1677600" cy="360000"/>
          </a:xfrm>
          <a:prstGeom prst="rect">
            <a:avLst/>
          </a:prstGeom>
          <a:ln w="0">
            <a:noFill/>
          </a:ln>
        </p:spPr>
      </p:pic>
    </p:spTree>
    <p:extLst>
      <p:ext uri="{BB962C8B-B14F-4D97-AF65-F5344CB8AC3E}">
        <p14:creationId xmlns:p14="http://schemas.microsoft.com/office/powerpoint/2010/main" val="2156508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0FC4AE1-8B4C-1D6A-CCFF-7C7EE12F48E4}"/>
            </a:ext>
          </a:extLst>
        </p:cNvPr>
        <p:cNvGrpSpPr/>
        <p:nvPr/>
      </p:nvGrpSpPr>
      <p:grpSpPr>
        <a:xfrm>
          <a:off x="0" y="0"/>
          <a:ext cx="0" cy="0"/>
          <a:chOff x="0" y="0"/>
          <a:chExt cx="0" cy="0"/>
        </a:xfrm>
      </p:grpSpPr>
      <p:sp>
        <p:nvSpPr>
          <p:cNvPr id="91" name="object 7">
            <a:extLst>
              <a:ext uri="{FF2B5EF4-FFF2-40B4-BE49-F238E27FC236}">
                <a16:creationId xmlns:a16="http://schemas.microsoft.com/office/drawing/2014/main" id="{15BD53E5-E477-5BDF-A41F-CAAD1E566854}"/>
              </a:ext>
            </a:extLst>
          </p:cNvPr>
          <p:cNvSpPr txBox="1"/>
          <p:nvPr/>
        </p:nvSpPr>
        <p:spPr>
          <a:xfrm>
            <a:off x="286595" y="1073047"/>
            <a:ext cx="4838108" cy="554640"/>
          </a:xfrm>
          <a:prstGeom prst="rect">
            <a:avLst/>
          </a:prstGeom>
          <a:noFill/>
          <a:ln w="0">
            <a:noFill/>
          </a:ln>
        </p:spPr>
        <p:txBody>
          <a:bodyPr lIns="0" tIns="12240" rIns="0" bIns="0" anchor="t">
            <a:noAutofit/>
          </a:bodyPr>
          <a:lstStyle/>
          <a:p>
            <a:pPr marL="12065">
              <a:spcBef>
                <a:spcPts val="96"/>
              </a:spcBef>
            </a:pPr>
            <a:r>
              <a:rPr lang="es-ES" b="1" spc="-7" dirty="0">
                <a:solidFill>
                  <a:srgbClr val="0070C0"/>
                </a:solidFill>
                <a:latin typeface="Xunta Sans"/>
              </a:rPr>
              <a:t>Documentación de interés:</a:t>
            </a:r>
            <a:endParaRPr lang="en-US" dirty="0"/>
          </a:p>
        </p:txBody>
      </p:sp>
      <p:sp>
        <p:nvSpPr>
          <p:cNvPr id="2" name="object 2">
            <a:extLst>
              <a:ext uri="{FF2B5EF4-FFF2-40B4-BE49-F238E27FC236}">
                <a16:creationId xmlns:a16="http://schemas.microsoft.com/office/drawing/2014/main" id="{105DE8E1-F913-3624-B108-741C024F01F1}"/>
              </a:ext>
            </a:extLst>
          </p:cNvPr>
          <p:cNvSpPr txBox="1"/>
          <p:nvPr/>
        </p:nvSpPr>
        <p:spPr>
          <a:xfrm>
            <a:off x="286596" y="1898108"/>
            <a:ext cx="11709924" cy="1945988"/>
          </a:xfrm>
          <a:prstGeom prst="rect">
            <a:avLst/>
          </a:prstGeom>
          <a:noFill/>
          <a:ln w="0">
            <a:noFill/>
          </a:ln>
        </p:spPr>
        <p:txBody>
          <a:bodyPr lIns="0" tIns="12240" rIns="0" bIns="0" anchor="t">
            <a:noAutofit/>
          </a:bodyPr>
          <a:lstStyle/>
          <a:p>
            <a:pPr marL="285750" indent="-285750" algn="just">
              <a:buFont typeface="Arial"/>
              <a:buChar char="•"/>
              <a:defRPr sz="1800"/>
            </a:pPr>
            <a:r>
              <a:rPr lang="es-ES" sz="1400" b="1" dirty="0">
                <a:solidFill>
                  <a:schemeClr val="bg1">
                    <a:lumMod val="50000"/>
                  </a:schemeClr>
                </a:solidFill>
                <a:latin typeface="Xunta Sans"/>
                <a:ea typeface="+mn-lt"/>
                <a:cs typeface="+mn-lt"/>
              </a:rPr>
              <a:t>Manual simplificado de integración con la Sede Electrónica:</a:t>
            </a:r>
            <a:r>
              <a:rPr lang="es-ES" sz="1400" dirty="0">
                <a:solidFill>
                  <a:schemeClr val="bg1">
                    <a:lumMod val="50000"/>
                  </a:schemeClr>
                </a:solidFill>
                <a:latin typeface="Xunta Sans"/>
                <a:ea typeface="+mn-lt"/>
                <a:cs typeface="+mn-lt"/>
              </a:rPr>
              <a:t> Ofrece una visión general y recomendaciones para las posibilidades de integración con la Sede Electrónica.</a:t>
            </a:r>
            <a:endParaRPr lang="es-ES" dirty="0">
              <a:solidFill>
                <a:schemeClr val="bg1">
                  <a:lumMod val="50000"/>
                </a:schemeClr>
              </a:solidFill>
              <a:ea typeface="+mn-lt"/>
              <a:cs typeface="+mn-lt"/>
            </a:endParaRPr>
          </a:p>
          <a:p>
            <a:pPr algn="just">
              <a:defRPr sz="1800"/>
            </a:pPr>
            <a:r>
              <a:rPr lang="es-ES" sz="1400" dirty="0">
                <a:solidFill>
                  <a:srgbClr val="007BC4"/>
                </a:solidFill>
                <a:ea typeface="+mn-lt"/>
                <a:cs typeface="+mn-lt"/>
                <a:hlinkClick r:id="rId2">
                  <a:extLst>
                    <a:ext uri="{A12FA001-AC4F-418D-AE19-62706E023703}">
                      <ahyp:hlinkClr xmlns:ahyp="http://schemas.microsoft.com/office/drawing/2018/hyperlinkcolor" xmlns="" val="tx"/>
                    </a:ext>
                  </a:extLst>
                </a:hlinkClick>
              </a:rPr>
              <a:t>https://xuntatic.xunta.gal/areasTIC/Modernizacion/Administraci%C3%B3n%20Electr%C3%B3nica/Sede%20Electr%C3%B3nica/SEDEGL_MAN_ManualParaIntegradores.pdf</a:t>
            </a:r>
            <a:r>
              <a:rPr lang="es-ES" sz="1400" dirty="0">
                <a:solidFill>
                  <a:srgbClr val="007BC4"/>
                </a:solidFill>
                <a:ea typeface="+mn-lt"/>
                <a:cs typeface="+mn-lt"/>
              </a:rPr>
              <a:t> </a:t>
            </a:r>
            <a:endParaRPr lang="es-ES" dirty="0">
              <a:solidFill>
                <a:srgbClr val="007BC4"/>
              </a:solidFill>
            </a:endParaRPr>
          </a:p>
          <a:p>
            <a:pPr marL="285750" indent="-285750" algn="just">
              <a:buFont typeface="Arial"/>
              <a:buChar char="•"/>
              <a:defRPr sz="1800"/>
            </a:pPr>
            <a:endParaRPr lang="es-ES" sz="1400" b="1" dirty="0">
              <a:solidFill>
                <a:schemeClr val="bg1">
                  <a:lumMod val="50000"/>
                </a:schemeClr>
              </a:solidFill>
              <a:latin typeface="Xunta Sans"/>
              <a:ea typeface="+mn-lt"/>
              <a:cs typeface="+mn-lt"/>
            </a:endParaRPr>
          </a:p>
          <a:p>
            <a:pPr marL="285750" indent="-285750" algn="just">
              <a:buFont typeface="Arial"/>
              <a:buChar char="•"/>
              <a:defRPr sz="1800"/>
            </a:pPr>
            <a:r>
              <a:rPr lang="es-ES" sz="1400" b="1" dirty="0">
                <a:solidFill>
                  <a:schemeClr val="bg1">
                    <a:lumMod val="50000"/>
                  </a:schemeClr>
                </a:solidFill>
                <a:latin typeface="Xunta Sans"/>
                <a:ea typeface="+mn-lt"/>
                <a:cs typeface="+mn-lt"/>
              </a:rPr>
              <a:t>Manual de integración con WSCARTRAM:</a:t>
            </a:r>
            <a:r>
              <a:rPr lang="es-ES" sz="1400" dirty="0">
                <a:solidFill>
                  <a:schemeClr val="bg1">
                    <a:lumMod val="50000"/>
                  </a:schemeClr>
                </a:solidFill>
                <a:latin typeface="Xunta Sans"/>
                <a:ea typeface="+mn-lt"/>
                <a:cs typeface="+mn-lt"/>
              </a:rPr>
              <a:t> Manual completo que detalla el proceso de integración con la Carpeta Ciudadana.</a:t>
            </a:r>
            <a:endParaRPr lang="es-ES" sz="1400" dirty="0">
              <a:solidFill>
                <a:schemeClr val="bg1">
                  <a:lumMod val="50000"/>
                </a:schemeClr>
              </a:solidFill>
              <a:ea typeface="+mn-lt"/>
              <a:cs typeface="+mn-lt"/>
            </a:endParaRPr>
          </a:p>
          <a:p>
            <a:pPr algn="just">
              <a:defRPr sz="1800"/>
            </a:pPr>
            <a:r>
              <a:rPr lang="es-ES" sz="1400" dirty="0">
                <a:solidFill>
                  <a:srgbClr val="007BC4"/>
                </a:solidFill>
                <a:ea typeface="+mn-lt"/>
                <a:cs typeface="+mn-lt"/>
                <a:hlinkClick r:id="rId3">
                  <a:extLst>
                    <a:ext uri="{A12FA001-AC4F-418D-AE19-62706E023703}">
                      <ahyp:hlinkClr xmlns:ahyp="http://schemas.microsoft.com/office/drawing/2018/hyperlinkcolor" xmlns="" val="tx"/>
                    </a:ext>
                  </a:extLst>
                </a:hlinkClick>
              </a:rPr>
              <a:t>https://xuntatic.xunta.gal/areasTIC/Modernizacion/Administraci%C3%B3n%20Electr%C3%B3nica/Sede%20Electr%C3%B3nica/WSCARPRES_WSCARTRAM%20(Antiguo%20Iris)/SEDEGL_WSCARTRAM_MI_manualintegracion.pdf</a:t>
            </a:r>
            <a:endParaRPr lang="es-ES" sz="1400" dirty="0">
              <a:solidFill>
                <a:srgbClr val="007BC4"/>
              </a:solidFill>
              <a:cs typeface="Arial"/>
            </a:endParaRPr>
          </a:p>
        </p:txBody>
      </p:sp>
      <p:pic>
        <p:nvPicPr>
          <p:cNvPr id="32" name="Imagen 31">
            <a:extLst>
              <a:ext uri="{FF2B5EF4-FFF2-40B4-BE49-F238E27FC236}">
                <a16:creationId xmlns:a16="http://schemas.microsoft.com/office/drawing/2014/main" id="{2397FE12-DA3D-C0F7-A1ED-8A34CDFBEAF6}"/>
              </a:ext>
            </a:extLst>
          </p:cNvPr>
          <p:cNvPicPr/>
          <p:nvPr/>
        </p:nvPicPr>
        <p:blipFill>
          <a:blip r:embed="rId4"/>
          <a:stretch/>
        </p:blipFill>
        <p:spPr>
          <a:xfrm>
            <a:off x="788400" y="360000"/>
            <a:ext cx="1677600" cy="360000"/>
          </a:xfrm>
          <a:prstGeom prst="rect">
            <a:avLst/>
          </a:prstGeom>
          <a:ln w="0">
            <a:noFill/>
          </a:ln>
        </p:spPr>
      </p:pic>
    </p:spTree>
    <p:extLst>
      <p:ext uri="{BB962C8B-B14F-4D97-AF65-F5344CB8AC3E}">
        <p14:creationId xmlns:p14="http://schemas.microsoft.com/office/powerpoint/2010/main" val="910399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BC4"/>
        </a:solidFill>
        <a:effectLst/>
      </p:bgPr>
    </p:bg>
    <p:spTree>
      <p:nvGrpSpPr>
        <p:cNvPr id="1" name=""/>
        <p:cNvGrpSpPr/>
        <p:nvPr/>
      </p:nvGrpSpPr>
      <p:grpSpPr>
        <a:xfrm>
          <a:off x="0" y="0"/>
          <a:ext cx="0" cy="0"/>
          <a:chOff x="0" y="0"/>
          <a:chExt cx="0" cy="0"/>
        </a:xfrm>
      </p:grpSpPr>
      <p:pic>
        <p:nvPicPr>
          <p:cNvPr id="113" name="Imagen 112"/>
          <p:cNvPicPr/>
          <p:nvPr/>
        </p:nvPicPr>
        <p:blipFill>
          <a:blip r:embed="rId2"/>
          <a:stretch/>
        </p:blipFill>
        <p:spPr>
          <a:xfrm>
            <a:off x="4701600" y="2887200"/>
            <a:ext cx="3355200" cy="720000"/>
          </a:xfrm>
          <a:prstGeom prst="rect">
            <a:avLst/>
          </a:prstGeom>
          <a:ln w="0">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BC4"/>
        </a:solidFill>
        <a:effectLst/>
      </p:bgPr>
    </p:bg>
    <p:spTree>
      <p:nvGrpSpPr>
        <p:cNvPr id="1" name=""/>
        <p:cNvGrpSpPr/>
        <p:nvPr/>
      </p:nvGrpSpPr>
      <p:grpSpPr>
        <a:xfrm>
          <a:off x="0" y="0"/>
          <a:ext cx="0" cy="0"/>
          <a:chOff x="0" y="0"/>
          <a:chExt cx="0" cy="0"/>
        </a:xfrm>
      </p:grpSpPr>
      <p:sp>
        <p:nvSpPr>
          <p:cNvPr id="85" name="object 9"/>
          <p:cNvSpPr txBox="1"/>
          <p:nvPr/>
        </p:nvSpPr>
        <p:spPr>
          <a:xfrm>
            <a:off x="742680" y="1299240"/>
            <a:ext cx="3948840" cy="935640"/>
          </a:xfrm>
          <a:prstGeom prst="rect">
            <a:avLst/>
          </a:prstGeom>
          <a:noFill/>
          <a:ln w="0">
            <a:noFill/>
          </a:ln>
        </p:spPr>
        <p:txBody>
          <a:bodyPr lIns="0" tIns="12240" rIns="0" bIns="0" anchor="t">
            <a:noAutofit/>
          </a:bodyPr>
          <a:lstStyle/>
          <a:p>
            <a:pPr marL="12600">
              <a:lnSpc>
                <a:spcPct val="100000"/>
              </a:lnSpc>
              <a:spcBef>
                <a:spcPts val="96"/>
              </a:spcBef>
            </a:pPr>
            <a:r>
              <a:rPr lang="es-ES" sz="6000" b="0" strike="noStrike" spc="-7" dirty="0">
                <a:solidFill>
                  <a:srgbClr val="FFFFFF"/>
                </a:solidFill>
                <a:latin typeface="Xunta Sans"/>
              </a:rPr>
              <a:t>1 -</a:t>
            </a:r>
            <a:endParaRPr lang="es-ES" sz="6000" b="0" strike="noStrike" spc="-1" dirty="0">
              <a:solidFill>
                <a:srgbClr val="000000"/>
              </a:solidFill>
              <a:latin typeface="Xunta Sans"/>
            </a:endParaRPr>
          </a:p>
        </p:txBody>
      </p:sp>
      <p:sp>
        <p:nvSpPr>
          <p:cNvPr id="86" name="object 10"/>
          <p:cNvSpPr txBox="1"/>
          <p:nvPr/>
        </p:nvSpPr>
        <p:spPr>
          <a:xfrm>
            <a:off x="1851162" y="1299240"/>
            <a:ext cx="9830506" cy="1853640"/>
          </a:xfrm>
          <a:prstGeom prst="rect">
            <a:avLst/>
          </a:prstGeom>
          <a:noFill/>
          <a:ln w="0">
            <a:noFill/>
          </a:ln>
        </p:spPr>
        <p:txBody>
          <a:bodyPr lIns="0" tIns="12240" rIns="0" bIns="0" anchor="t">
            <a:noAutofit/>
          </a:bodyPr>
          <a:lstStyle/>
          <a:p>
            <a:pPr marL="12065">
              <a:spcBef>
                <a:spcPts val="96"/>
              </a:spcBef>
            </a:pPr>
            <a:r>
              <a:rPr lang="es-ES" sz="6000" spc="-7" dirty="0">
                <a:solidFill>
                  <a:srgbClr val="FFFFFF"/>
                </a:solidFill>
                <a:latin typeface="Xunta Sans"/>
              </a:rPr>
              <a:t>Sede Electrónica y Carpeta ciudadana</a:t>
            </a:r>
            <a:endParaRPr lang="en-US" dirty="0"/>
          </a:p>
        </p:txBody>
      </p:sp>
      <p:sp>
        <p:nvSpPr>
          <p:cNvPr id="87" name="CuadroTexto 41"/>
          <p:cNvSpPr txBox="1"/>
          <p:nvPr/>
        </p:nvSpPr>
        <p:spPr>
          <a:xfrm>
            <a:off x="-118800" y="-1040760"/>
            <a:ext cx="2521440" cy="646200"/>
          </a:xfrm>
          <a:prstGeom prst="rect">
            <a:avLst/>
          </a:prstGeom>
          <a:noFill/>
          <a:ln w="0">
            <a:noFill/>
          </a:ln>
        </p:spPr>
        <p:txBody>
          <a:bodyPr anchor="t">
            <a:noAutofit/>
          </a:bodyPr>
          <a:lstStyle/>
          <a:p>
            <a:pPr>
              <a:lnSpc>
                <a:spcPct val="100000"/>
              </a:lnSpc>
            </a:pPr>
            <a:r>
              <a:rPr lang="es-ES" sz="3600" b="0" strike="noStrike" spc="-1" dirty="0">
                <a:solidFill>
                  <a:srgbClr val="000000"/>
                </a:solidFill>
                <a:latin typeface="Xunta Sans"/>
              </a:rPr>
              <a:t>SEPARATA</a:t>
            </a:r>
          </a:p>
        </p:txBody>
      </p:sp>
      <p:pic>
        <p:nvPicPr>
          <p:cNvPr id="6" name="Imagen 5"/>
          <p:cNvPicPr/>
          <p:nvPr/>
        </p:nvPicPr>
        <p:blipFill>
          <a:blip r:embed="rId2"/>
          <a:stretch/>
        </p:blipFill>
        <p:spPr>
          <a:xfrm>
            <a:off x="831293" y="381240"/>
            <a:ext cx="1677600" cy="360000"/>
          </a:xfrm>
          <a:prstGeom prst="rect">
            <a:avLst/>
          </a:prstGeom>
          <a:ln w="0">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BC4"/>
        </a:solidFill>
        <a:effectLst/>
      </p:bgPr>
    </p:bg>
    <p:spTree>
      <p:nvGrpSpPr>
        <p:cNvPr id="1" name=""/>
        <p:cNvGrpSpPr/>
        <p:nvPr/>
      </p:nvGrpSpPr>
      <p:grpSpPr>
        <a:xfrm>
          <a:off x="0" y="0"/>
          <a:ext cx="0" cy="0"/>
          <a:chOff x="0" y="0"/>
          <a:chExt cx="0" cy="0"/>
        </a:xfrm>
      </p:grpSpPr>
      <p:sp>
        <p:nvSpPr>
          <p:cNvPr id="96" name="object 11"/>
          <p:cNvSpPr txBox="1"/>
          <p:nvPr/>
        </p:nvSpPr>
        <p:spPr>
          <a:xfrm>
            <a:off x="609852" y="956015"/>
            <a:ext cx="4272341" cy="845355"/>
          </a:xfrm>
          <a:prstGeom prst="rect">
            <a:avLst/>
          </a:prstGeom>
          <a:noFill/>
          <a:ln w="0">
            <a:noFill/>
          </a:ln>
        </p:spPr>
        <p:txBody>
          <a:bodyPr lIns="0" tIns="12240" rIns="0" bIns="0" anchor="t">
            <a:noAutofit/>
          </a:bodyPr>
          <a:lstStyle/>
          <a:p>
            <a:pPr marL="12600">
              <a:lnSpc>
                <a:spcPct val="100000"/>
              </a:lnSpc>
              <a:spcBef>
                <a:spcPts val="96"/>
              </a:spcBef>
            </a:pPr>
            <a:r>
              <a:rPr lang="gl-ES" sz="1800" b="1" strike="noStrike" spc="-7" dirty="0">
                <a:solidFill>
                  <a:schemeClr val="bg1"/>
                </a:solidFill>
                <a:latin typeface="Xunta Sans"/>
              </a:rPr>
              <a:t>¿QUÉ ES LA SEDE ELECTRÓNICA?</a:t>
            </a:r>
            <a:endParaRPr lang="gl-ES" sz="1800" b="0" strike="noStrike" spc="-1" dirty="0">
              <a:solidFill>
                <a:schemeClr val="bg1"/>
              </a:solidFill>
              <a:latin typeface="Xunta Sans"/>
            </a:endParaRPr>
          </a:p>
        </p:txBody>
      </p:sp>
      <p:sp>
        <p:nvSpPr>
          <p:cNvPr id="97" name="object 12"/>
          <p:cNvSpPr txBox="1"/>
          <p:nvPr/>
        </p:nvSpPr>
        <p:spPr>
          <a:xfrm>
            <a:off x="603785" y="1472187"/>
            <a:ext cx="4376763" cy="3675885"/>
          </a:xfrm>
          <a:prstGeom prst="rect">
            <a:avLst/>
          </a:prstGeom>
          <a:noFill/>
          <a:ln w="0">
            <a:noFill/>
          </a:ln>
        </p:spPr>
        <p:txBody>
          <a:bodyPr lIns="0" tIns="14760" rIns="0" bIns="0" anchor="t">
            <a:noAutofit/>
          </a:bodyPr>
          <a:lstStyle/>
          <a:p>
            <a:pPr>
              <a:spcAft>
                <a:spcPts val="1199"/>
              </a:spcAft>
              <a:buClr>
                <a:srgbClr val="FFFFFF"/>
              </a:buClr>
              <a:buSzPct val="45000"/>
            </a:pPr>
            <a:r>
              <a:rPr lang="es-ES" sz="1100" spc="4" dirty="0">
                <a:solidFill>
                  <a:srgbClr val="FFFFFF"/>
                </a:solidFill>
                <a:latin typeface="Xunta Sans"/>
              </a:rPr>
              <a:t>Es el </a:t>
            </a:r>
            <a:r>
              <a:rPr lang="es-ES" sz="1100" b="1" spc="4" dirty="0">
                <a:solidFill>
                  <a:srgbClr val="FFFFFF"/>
                </a:solidFill>
                <a:latin typeface="Xunta Sans"/>
              </a:rPr>
              <a:t>punto centralizado de acceso electrónico a los servicios públicos digitales</a:t>
            </a:r>
            <a:r>
              <a:rPr lang="es-ES" sz="1100" spc="4" dirty="0">
                <a:solidFill>
                  <a:srgbClr val="FFFFFF"/>
                </a:solidFill>
                <a:latin typeface="Xunta Sans"/>
              </a:rPr>
              <a:t> que la Administración del Sector Público Autonómico pone a disposición de la ciudadanía, adecuándolos a sus necesidades (</a:t>
            </a:r>
            <a:r>
              <a:rPr lang="es-ES" sz="1100" b="1" spc="4" dirty="0">
                <a:solidFill>
                  <a:srgbClr val="FFFFFF"/>
                </a:solidFill>
                <a:latin typeface="Xunta Sans"/>
              </a:rPr>
              <a:t>personalización</a:t>
            </a:r>
            <a:r>
              <a:rPr lang="es-ES" sz="1100" spc="4" dirty="0">
                <a:solidFill>
                  <a:srgbClr val="FFFFFF"/>
                </a:solidFill>
                <a:latin typeface="Xunta Sans"/>
              </a:rPr>
              <a:t>) y anticipándolas (</a:t>
            </a:r>
            <a:r>
              <a:rPr lang="es-ES" sz="1100" b="1" spc="4" dirty="0">
                <a:solidFill>
                  <a:srgbClr val="FFFFFF"/>
                </a:solidFill>
                <a:latin typeface="Xunta Sans"/>
              </a:rPr>
              <a:t>proactividad</a:t>
            </a:r>
            <a:r>
              <a:rPr lang="es-ES" sz="1100" spc="4" dirty="0">
                <a:solidFill>
                  <a:srgbClr val="FFFFFF"/>
                </a:solidFill>
                <a:latin typeface="Xunta Sans"/>
              </a:rPr>
              <a:t>).</a:t>
            </a:r>
          </a:p>
          <a:p>
            <a:pPr>
              <a:spcAft>
                <a:spcPts val="1199"/>
              </a:spcAft>
              <a:buClr>
                <a:srgbClr val="FFFFFF"/>
              </a:buClr>
              <a:buSzPct val="45000"/>
            </a:pPr>
            <a:r>
              <a:rPr lang="es-ES" sz="1100" spc="4" dirty="0">
                <a:solidFill>
                  <a:srgbClr val="FFFFFF"/>
                </a:solidFill>
                <a:latin typeface="Xunta Sans"/>
              </a:rPr>
              <a:t>Dispone de mecanismos de </a:t>
            </a:r>
            <a:r>
              <a:rPr lang="es-ES" sz="1100" b="1" spc="4" dirty="0">
                <a:solidFill>
                  <a:srgbClr val="FFFFFF"/>
                </a:solidFill>
                <a:latin typeface="Xunta Sans"/>
              </a:rPr>
              <a:t>identificación, seguridad y acceso </a:t>
            </a:r>
            <a:r>
              <a:rPr lang="es-ES" sz="1100" spc="4" dirty="0">
                <a:solidFill>
                  <a:srgbClr val="FFFFFF"/>
                </a:solidFill>
                <a:latin typeface="Xunta Sans"/>
              </a:rPr>
              <a:t>a los servicios digitales (</a:t>
            </a:r>
            <a:r>
              <a:rPr lang="es-ES" sz="1100" b="1" spc="4" dirty="0">
                <a:solidFill>
                  <a:srgbClr val="FFFFFF"/>
                </a:solidFill>
                <a:latin typeface="Xunta Sans"/>
              </a:rPr>
              <a:t>Chave365, DNIe/Certificado Digital, eIDAS, …</a:t>
            </a:r>
            <a:r>
              <a:rPr lang="es-ES" sz="1100" spc="4" dirty="0">
                <a:solidFill>
                  <a:srgbClr val="FFFFFF"/>
                </a:solidFill>
                <a:latin typeface="Xunta Sans"/>
              </a:rPr>
              <a:t>) que proporcionan la  </a:t>
            </a:r>
            <a:r>
              <a:rPr lang="es-ES" sz="1100" b="1" spc="4" dirty="0">
                <a:solidFill>
                  <a:srgbClr val="FFFFFF"/>
                </a:solidFill>
                <a:latin typeface="Xunta Sans"/>
              </a:rPr>
              <a:t>identidad digital única </a:t>
            </a:r>
            <a:r>
              <a:rPr lang="es-ES" sz="1100" spc="4" dirty="0">
                <a:solidFill>
                  <a:srgbClr val="FFFFFF"/>
                </a:solidFill>
                <a:latin typeface="Xunta Sans"/>
              </a:rPr>
              <a:t>del ciudadano en su relación con la Administración.</a:t>
            </a:r>
          </a:p>
          <a:p>
            <a:pPr>
              <a:spcAft>
                <a:spcPts val="1199"/>
              </a:spcAft>
              <a:buClr>
                <a:srgbClr val="FFFFFF"/>
              </a:buClr>
              <a:buSzPct val="45000"/>
            </a:pPr>
            <a:r>
              <a:rPr lang="es-ES" sz="1100" spc="4" dirty="0">
                <a:solidFill>
                  <a:srgbClr val="FFFFFF"/>
                </a:solidFill>
                <a:latin typeface="Xunta Sans"/>
              </a:rPr>
              <a:t>Posibilita una </a:t>
            </a:r>
            <a:r>
              <a:rPr lang="es-ES" sz="1100" b="1" spc="4" dirty="0">
                <a:solidFill>
                  <a:srgbClr val="FFFFFF"/>
                </a:solidFill>
                <a:latin typeface="Xunta Sans"/>
              </a:rPr>
              <a:t>visión transversal de la relación del ciudadano con la Administración </a:t>
            </a:r>
            <a:r>
              <a:rPr lang="es-ES" sz="1100" spc="4" dirty="0">
                <a:solidFill>
                  <a:srgbClr val="FFFFFF"/>
                </a:solidFill>
                <a:latin typeface="Xunta Sans"/>
              </a:rPr>
              <a:t>(</a:t>
            </a:r>
            <a:r>
              <a:rPr lang="es-ES" sz="1100" b="1" spc="4" dirty="0">
                <a:solidFill>
                  <a:srgbClr val="FFFFFF"/>
                </a:solidFill>
                <a:latin typeface="Xunta Sans"/>
              </a:rPr>
              <a:t>Carpeta Ciudadana</a:t>
            </a:r>
            <a:r>
              <a:rPr lang="es-ES" sz="1100" spc="4" dirty="0" smtClean="0">
                <a:solidFill>
                  <a:srgbClr val="FFFFFF"/>
                </a:solidFill>
                <a:latin typeface="Xunta Sans"/>
              </a:rPr>
              <a:t>). </a:t>
            </a:r>
          </a:p>
          <a:p>
            <a:pPr marL="171450" indent="-171450">
              <a:spcAft>
                <a:spcPts val="1199"/>
              </a:spcAft>
              <a:buClr>
                <a:srgbClr val="FFFFFF"/>
              </a:buClr>
              <a:buSzPct val="45000"/>
              <a:buFont typeface="Arial" panose="020B0604020202020204" pitchFamily="34" charset="0"/>
              <a:buChar char="•"/>
            </a:pPr>
            <a:r>
              <a:rPr lang="es-ES" sz="1100" b="1" spc="4" dirty="0" smtClean="0">
                <a:solidFill>
                  <a:srgbClr val="FFFFFF"/>
                </a:solidFill>
                <a:latin typeface="Xunta Sans"/>
              </a:rPr>
              <a:t>Área privada (Mi sede). </a:t>
            </a:r>
            <a:r>
              <a:rPr lang="es-ES" sz="1100" spc="4" dirty="0" smtClean="0">
                <a:solidFill>
                  <a:srgbClr val="FFFFFF"/>
                </a:solidFill>
                <a:latin typeface="Xunta Sans"/>
              </a:rPr>
              <a:t>Punto </a:t>
            </a:r>
            <a:r>
              <a:rPr lang="es-ES" sz="1100" spc="4" dirty="0">
                <a:solidFill>
                  <a:srgbClr val="FFFFFF"/>
                </a:solidFill>
                <a:latin typeface="Xunta Sans"/>
              </a:rPr>
              <a:t>de acceso unificado a toda la información (datos personales, expedientes, notificaciones electrónicas, copias, certificados,…) relativa a las interacciones del </a:t>
            </a:r>
            <a:r>
              <a:rPr lang="es-ES" sz="1100" spc="4" dirty="0" smtClean="0">
                <a:solidFill>
                  <a:srgbClr val="FFFFFF"/>
                </a:solidFill>
                <a:latin typeface="Xunta Sans"/>
              </a:rPr>
              <a:t>ciudadano con </a:t>
            </a:r>
            <a:r>
              <a:rPr lang="es-ES" sz="1100" spc="4" dirty="0">
                <a:solidFill>
                  <a:srgbClr val="FFFFFF"/>
                </a:solidFill>
                <a:latin typeface="Xunta Sans"/>
              </a:rPr>
              <a:t>la </a:t>
            </a:r>
            <a:r>
              <a:rPr lang="es-ES" sz="1100" spc="4" dirty="0" smtClean="0">
                <a:solidFill>
                  <a:srgbClr val="FFFFFF"/>
                </a:solidFill>
                <a:latin typeface="Xunta Sans"/>
              </a:rPr>
              <a:t>Administración.</a:t>
            </a:r>
          </a:p>
          <a:p>
            <a:pPr marL="171450" indent="-171450">
              <a:spcAft>
                <a:spcPts val="1199"/>
              </a:spcAft>
              <a:buClr>
                <a:srgbClr val="FFFFFF"/>
              </a:buClr>
              <a:buSzPct val="45000"/>
              <a:buFont typeface="Arial" panose="020B0604020202020204" pitchFamily="34" charset="0"/>
              <a:buChar char="•"/>
            </a:pPr>
            <a:r>
              <a:rPr lang="es-ES" sz="1100" b="1" spc="4" dirty="0" err="1">
                <a:solidFill>
                  <a:srgbClr val="FFFFFF"/>
                </a:solidFill>
                <a:latin typeface="Xunta Sans"/>
              </a:rPr>
              <a:t>XuntaEu</a:t>
            </a:r>
            <a:r>
              <a:rPr lang="es-ES" sz="1100" spc="4" dirty="0">
                <a:solidFill>
                  <a:srgbClr val="FFFFFF"/>
                </a:solidFill>
                <a:latin typeface="Xunta Sans"/>
              </a:rPr>
              <a:t>. Aplicación móvil de referencia de la Xunta de Galicia, que presta servicios de carácter personalizado como un canal alternativo a la Sede Electrónica.</a:t>
            </a:r>
          </a:p>
          <a:p>
            <a:pPr marL="171450" indent="-171450">
              <a:spcAft>
                <a:spcPts val="1199"/>
              </a:spcAft>
              <a:buClr>
                <a:srgbClr val="FFFFFF"/>
              </a:buClr>
              <a:buSzPct val="45000"/>
              <a:buFont typeface="Arial" panose="020B0604020202020204" pitchFamily="34" charset="0"/>
              <a:buChar char="•"/>
            </a:pPr>
            <a:endParaRPr lang="es-ES" sz="1100" spc="4" dirty="0">
              <a:solidFill>
                <a:srgbClr val="FFFFFF"/>
              </a:solidFill>
              <a:latin typeface="Xunta Sans"/>
            </a:endParaRPr>
          </a:p>
          <a:p>
            <a:pPr>
              <a:spcAft>
                <a:spcPts val="1199"/>
              </a:spcAft>
              <a:buClr>
                <a:srgbClr val="FFFFFF"/>
              </a:buClr>
              <a:buSzPct val="45000"/>
            </a:pPr>
            <a:endParaRPr lang="es-ES" sz="1100" spc="4" dirty="0">
              <a:solidFill>
                <a:srgbClr val="FFFFFF"/>
              </a:solidFill>
              <a:latin typeface="Xunta Sans"/>
            </a:endParaRPr>
          </a:p>
          <a:p>
            <a:pPr>
              <a:spcAft>
                <a:spcPts val="1199"/>
              </a:spcAft>
              <a:buClr>
                <a:srgbClr val="FFFFFF"/>
              </a:buClr>
              <a:buSzPct val="45000"/>
            </a:pPr>
            <a:endParaRPr lang="es-ES" sz="1100" spc="4" dirty="0">
              <a:solidFill>
                <a:srgbClr val="FFFFFF"/>
              </a:solidFill>
              <a:latin typeface="Xunta Sans"/>
            </a:endParaRPr>
          </a:p>
        </p:txBody>
      </p:sp>
      <p:sp>
        <p:nvSpPr>
          <p:cNvPr id="4" name="Rectángulo 3">
            <a:extLst>
              <a:ext uri="{FF2B5EF4-FFF2-40B4-BE49-F238E27FC236}">
                <a16:creationId xmlns:a16="http://schemas.microsoft.com/office/drawing/2014/main" id="{2B1EEB7C-1440-1AC0-09F8-80BC1E2A92F0}"/>
              </a:ext>
            </a:extLst>
          </p:cNvPr>
          <p:cNvSpPr/>
          <p:nvPr/>
        </p:nvSpPr>
        <p:spPr>
          <a:xfrm>
            <a:off x="5243091" y="0"/>
            <a:ext cx="6938288"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8" name="object 2"/>
          <p:cNvSpPr txBox="1"/>
          <p:nvPr/>
        </p:nvSpPr>
        <p:spPr>
          <a:xfrm>
            <a:off x="5530096" y="867384"/>
            <a:ext cx="6039079" cy="1951352"/>
          </a:xfrm>
          <a:prstGeom prst="rect">
            <a:avLst/>
          </a:prstGeom>
          <a:noFill/>
          <a:ln>
            <a:noFill/>
          </a:ln>
        </p:spPr>
        <p:txBody>
          <a:bodyPr vert="horz" wrap="square" lIns="0" tIns="12240" rIns="0" bIns="0" anchor="t" anchorCtr="0" compatLnSpc="0">
            <a:spAutoFit/>
          </a:bodyPr>
          <a:lstStyle/>
          <a:p>
            <a:pPr marL="12065" marR="4445">
              <a:spcBef>
                <a:spcPts val="96"/>
              </a:spcBef>
              <a:defRPr sz="1800"/>
            </a:pPr>
            <a:r>
              <a:rPr lang="es-ES" b="1" spc="-6" dirty="0">
                <a:solidFill>
                  <a:srgbClr val="0070C0"/>
                </a:solidFill>
                <a:latin typeface="Xunta Sans"/>
                <a:ea typeface="Microsoft YaHei"/>
              </a:rPr>
              <a:t>¿QUÉ ES LA CARPETA CIUDADANA?</a:t>
            </a:r>
            <a:endParaRPr lang="en-US" dirty="0"/>
          </a:p>
          <a:p>
            <a:pPr marL="12065" marR="4445">
              <a:spcBef>
                <a:spcPts val="96"/>
              </a:spcBef>
              <a:defRPr sz="1800"/>
            </a:pPr>
            <a:endParaRPr lang="es-ES" sz="1100" spc="-6" dirty="0">
              <a:solidFill>
                <a:srgbClr val="6D6E71"/>
              </a:solidFill>
              <a:latin typeface="Xunta Sans"/>
              <a:ea typeface="+mn-lt"/>
              <a:cs typeface="+mn-lt"/>
            </a:endParaRPr>
          </a:p>
          <a:p>
            <a:pPr marL="12065" marR="4445">
              <a:spcBef>
                <a:spcPts val="96"/>
              </a:spcBef>
              <a:defRPr sz="1800"/>
            </a:pPr>
            <a:r>
              <a:rPr lang="es-ES" sz="1100" spc="-6" dirty="0">
                <a:solidFill>
                  <a:srgbClr val="6D6E71"/>
                </a:solidFill>
                <a:latin typeface="Xunta Sans"/>
                <a:ea typeface="+mn-lt"/>
                <a:cs typeface="+mn-lt"/>
              </a:rPr>
              <a:t>La </a:t>
            </a:r>
            <a:r>
              <a:rPr lang="es-ES" sz="1100" b="1" spc="-6" dirty="0">
                <a:solidFill>
                  <a:srgbClr val="6D6E71"/>
                </a:solidFill>
                <a:latin typeface="Xunta Sans"/>
                <a:ea typeface="+mn-lt"/>
                <a:cs typeface="+mn-lt"/>
              </a:rPr>
              <a:t>Carpeta Ciudadana</a:t>
            </a:r>
            <a:r>
              <a:rPr lang="es-ES" sz="1100" spc="-6" dirty="0">
                <a:solidFill>
                  <a:srgbClr val="6D6E71"/>
                </a:solidFill>
                <a:latin typeface="Xunta Sans"/>
                <a:ea typeface="+mn-lt"/>
                <a:cs typeface="+mn-lt"/>
              </a:rPr>
              <a:t> de la Xunta de Galicia es un </a:t>
            </a:r>
            <a:r>
              <a:rPr lang="es-ES" sz="1100" b="1" spc="-6" dirty="0">
                <a:solidFill>
                  <a:srgbClr val="6D6E71"/>
                </a:solidFill>
                <a:latin typeface="Xunta Sans"/>
                <a:ea typeface="+mn-lt"/>
                <a:cs typeface="+mn-lt"/>
              </a:rPr>
              <a:t>conjunto estructurado de información y documentos</a:t>
            </a:r>
            <a:r>
              <a:rPr lang="es-ES" sz="1100" spc="-6" dirty="0">
                <a:solidFill>
                  <a:srgbClr val="6D6E71"/>
                </a:solidFill>
                <a:latin typeface="Xunta Sans"/>
                <a:ea typeface="+mn-lt"/>
                <a:cs typeface="+mn-lt"/>
              </a:rPr>
              <a:t> en formato electrónico </a:t>
            </a:r>
            <a:r>
              <a:rPr lang="es-ES" sz="1100" b="1" spc="-6" dirty="0">
                <a:solidFill>
                  <a:srgbClr val="6D6E71"/>
                </a:solidFill>
                <a:latin typeface="Xunta Sans"/>
                <a:ea typeface="+mn-lt"/>
                <a:cs typeface="+mn-lt"/>
              </a:rPr>
              <a:t>relativos a las relaciones administrativas comunes de una persona interesada con la Administración Autonómica de Galicia</a:t>
            </a:r>
            <a:r>
              <a:rPr lang="es-ES" sz="1100" spc="-6" dirty="0">
                <a:solidFill>
                  <a:srgbClr val="6D6E71"/>
                </a:solidFill>
                <a:latin typeface="Xunta Sans"/>
                <a:ea typeface="+mn-lt"/>
                <a:cs typeface="+mn-lt"/>
              </a:rPr>
              <a:t>. </a:t>
            </a:r>
            <a:endParaRPr lang="es-ES" sz="1100" dirty="0">
              <a:solidFill>
                <a:srgbClr val="000000"/>
              </a:solidFill>
              <a:latin typeface="Xunta Sans"/>
              <a:ea typeface="+mn-lt"/>
              <a:cs typeface="+mn-lt"/>
            </a:endParaRPr>
          </a:p>
          <a:p>
            <a:pPr marL="183515" marR="4445" indent="-171450">
              <a:spcBef>
                <a:spcPts val="96"/>
              </a:spcBef>
              <a:buFont typeface="Arial"/>
              <a:buChar char="•"/>
              <a:defRPr sz="1800"/>
            </a:pPr>
            <a:endParaRPr lang="es-ES" sz="1100" spc="-6" dirty="0">
              <a:solidFill>
                <a:srgbClr val="6D6E71"/>
              </a:solidFill>
              <a:latin typeface="Xunta Sans"/>
              <a:ea typeface="+mn-lt"/>
              <a:cs typeface="+mn-lt"/>
            </a:endParaRPr>
          </a:p>
          <a:p>
            <a:pPr marL="12065" marR="4445">
              <a:spcBef>
                <a:spcPts val="96"/>
              </a:spcBef>
              <a:defRPr sz="1800"/>
            </a:pPr>
            <a:r>
              <a:rPr lang="es-ES" sz="1100" spc="-6" dirty="0">
                <a:solidFill>
                  <a:srgbClr val="6D6E71"/>
                </a:solidFill>
                <a:latin typeface="Xunta Sans"/>
                <a:ea typeface="+mn-lt"/>
                <a:cs typeface="+mn-lt"/>
              </a:rPr>
              <a:t>Tiene como fin </a:t>
            </a:r>
            <a:r>
              <a:rPr lang="es-ES" sz="1100" b="1" spc="-6" dirty="0">
                <a:solidFill>
                  <a:srgbClr val="6D6E71"/>
                </a:solidFill>
                <a:latin typeface="Xunta Sans"/>
                <a:ea typeface="+mn-lt"/>
                <a:cs typeface="+mn-lt"/>
              </a:rPr>
              <a:t>facilitar a los ciudadanos el acceso personalizado a la información</a:t>
            </a:r>
            <a:r>
              <a:rPr lang="es-ES" sz="1100" spc="-6" dirty="0">
                <a:solidFill>
                  <a:srgbClr val="6D6E71"/>
                </a:solidFill>
                <a:latin typeface="Xunta Sans"/>
                <a:ea typeface="+mn-lt"/>
                <a:cs typeface="+mn-lt"/>
              </a:rPr>
              <a:t>, tanto de carácter personal, como de carácter administrativo, disponible en la Administración Pública Autonómica, de manera ordenada y sencilla, con una visión unificada y eliminando compartimentos estancos, </a:t>
            </a:r>
            <a:r>
              <a:rPr lang="es-ES" sz="1100" b="1" spc="-6" dirty="0">
                <a:solidFill>
                  <a:srgbClr val="6D6E71"/>
                </a:solidFill>
                <a:latin typeface="Xunta Sans"/>
                <a:ea typeface="+mn-lt"/>
                <a:cs typeface="+mn-lt"/>
              </a:rPr>
              <a:t>ofreciendo un punto de acceso único donde estará toda la información</a:t>
            </a:r>
            <a:r>
              <a:rPr lang="es-ES" sz="1100" spc="-6" dirty="0">
                <a:solidFill>
                  <a:srgbClr val="6D6E71"/>
                </a:solidFill>
                <a:latin typeface="Xunta Sans"/>
                <a:ea typeface="+mn-lt"/>
                <a:cs typeface="+mn-lt"/>
              </a:rPr>
              <a:t>, </a:t>
            </a:r>
            <a:r>
              <a:rPr lang="es-ES" sz="1100" b="1" spc="-6" dirty="0">
                <a:solidFill>
                  <a:srgbClr val="6D6E71"/>
                </a:solidFill>
                <a:latin typeface="Xunta Sans"/>
                <a:ea typeface="+mn-lt"/>
                <a:cs typeface="+mn-lt"/>
              </a:rPr>
              <a:t>actualizada y de calidad</a:t>
            </a:r>
            <a:r>
              <a:rPr lang="es-ES" sz="1100" spc="-6" dirty="0">
                <a:solidFill>
                  <a:srgbClr val="6D6E71"/>
                </a:solidFill>
                <a:latin typeface="Xunta Sans"/>
                <a:ea typeface="+mn-lt"/>
                <a:cs typeface="+mn-lt"/>
              </a:rPr>
              <a:t>.</a:t>
            </a:r>
            <a:endParaRPr lang="es-ES" sz="1100" dirty="0">
              <a:latin typeface="Xunta Sans"/>
              <a:ea typeface="+mn-lt"/>
              <a:cs typeface="+mn-lt"/>
            </a:endParaRPr>
          </a:p>
        </p:txBody>
      </p:sp>
      <p:pic>
        <p:nvPicPr>
          <p:cNvPr id="7" name="Imagen 6"/>
          <p:cNvPicPr/>
          <p:nvPr/>
        </p:nvPicPr>
        <p:blipFill>
          <a:blip r:embed="rId2"/>
          <a:stretch/>
        </p:blipFill>
        <p:spPr>
          <a:xfrm>
            <a:off x="788400" y="360000"/>
            <a:ext cx="1677600" cy="360000"/>
          </a:xfrm>
          <a:prstGeom prst="rect">
            <a:avLst/>
          </a:prstGeom>
          <a:ln w="0">
            <a:noFill/>
          </a:ln>
        </p:spPr>
      </p:pic>
      <p:sp>
        <p:nvSpPr>
          <p:cNvPr id="3" name="object 2">
            <a:extLst>
              <a:ext uri="{FF2B5EF4-FFF2-40B4-BE49-F238E27FC236}">
                <a16:creationId xmlns:a16="http://schemas.microsoft.com/office/drawing/2014/main" id="{5AD61777-AE26-4E40-A3D4-09523AB7C8C1}"/>
              </a:ext>
            </a:extLst>
          </p:cNvPr>
          <p:cNvSpPr txBox="1"/>
          <p:nvPr/>
        </p:nvSpPr>
        <p:spPr>
          <a:xfrm>
            <a:off x="5530096" y="3050336"/>
            <a:ext cx="5937687" cy="2697710"/>
          </a:xfrm>
          <a:prstGeom prst="rect">
            <a:avLst/>
          </a:prstGeom>
          <a:noFill/>
          <a:ln>
            <a:noFill/>
          </a:ln>
        </p:spPr>
        <p:txBody>
          <a:bodyPr vert="horz" wrap="square" lIns="0" tIns="12240" rIns="0" bIns="0" anchor="t" anchorCtr="0" compatLnSpc="0">
            <a:spAutoFit/>
          </a:bodyPr>
          <a:lstStyle/>
          <a:p>
            <a:pPr marL="12065" marR="4445">
              <a:spcBef>
                <a:spcPts val="96"/>
              </a:spcBef>
              <a:buSzPct val="45000"/>
              <a:defRPr sz="1800"/>
            </a:pPr>
            <a:r>
              <a:rPr lang="es-ES" sz="1100" spc="-6" dirty="0">
                <a:solidFill>
                  <a:srgbClr val="6D6E71"/>
                </a:solidFill>
                <a:latin typeface="Xunta Sans"/>
                <a:ea typeface="+mn-lt"/>
                <a:cs typeface="+mn-lt"/>
              </a:rPr>
              <a:t>Forma parte de la Carpeta Ciudadana:</a:t>
            </a:r>
          </a:p>
          <a:p>
            <a:pPr marL="12065" marR="4445">
              <a:spcBef>
                <a:spcPts val="96"/>
              </a:spcBef>
              <a:buSzPct val="45000"/>
              <a:defRPr sz="1800"/>
            </a:pPr>
            <a:endParaRPr lang="en-US" sz="1100" spc="-6" dirty="0">
              <a:solidFill>
                <a:srgbClr val="6D6E71"/>
              </a:solidFill>
              <a:latin typeface="Xunta Sans"/>
              <a:ea typeface="+mn-lt"/>
              <a:cs typeface="+mn-lt"/>
            </a:endParaRPr>
          </a:p>
          <a:p>
            <a:pPr marL="697865" marR="4445" lvl="1" indent="-228600">
              <a:spcBef>
                <a:spcPts val="96"/>
              </a:spcBef>
              <a:buSzPct val="100000"/>
              <a:buFont typeface="+mj-lt"/>
              <a:buAutoNum type="alphaLcParenR"/>
              <a:defRPr sz="1800"/>
            </a:pPr>
            <a:r>
              <a:rPr lang="es-ES" sz="1100" spc="-6" dirty="0">
                <a:solidFill>
                  <a:srgbClr val="6D6E71"/>
                </a:solidFill>
                <a:latin typeface="Xunta Sans"/>
                <a:ea typeface="Roboto"/>
                <a:cs typeface="Xunta Sans" pitchFamily="2"/>
              </a:rPr>
              <a:t>Los </a:t>
            </a:r>
            <a:r>
              <a:rPr lang="es-ES" sz="1100" b="1" spc="-6" dirty="0">
                <a:solidFill>
                  <a:srgbClr val="0070C0"/>
                </a:solidFill>
                <a:latin typeface="Xunta Sans"/>
                <a:ea typeface="Microsoft YaHei"/>
                <a:cs typeface="Xunta Sans" pitchFamily="2"/>
              </a:rPr>
              <a:t>datos personales </a:t>
            </a:r>
            <a:r>
              <a:rPr lang="es-ES" sz="1100" spc="-6" dirty="0">
                <a:solidFill>
                  <a:srgbClr val="6D6E71"/>
                </a:solidFill>
                <a:latin typeface="Xunta Sans"/>
                <a:ea typeface="Roboto"/>
                <a:cs typeface="Xunta Sans" pitchFamily="2"/>
              </a:rPr>
              <a:t>aportados por la ciudadanía.</a:t>
            </a:r>
          </a:p>
          <a:p>
            <a:pPr marL="697865" marR="4445" lvl="1" indent="-228600">
              <a:spcBef>
                <a:spcPts val="96"/>
              </a:spcBef>
              <a:buSzPct val="100000"/>
              <a:buFont typeface="+mj-lt"/>
              <a:buAutoNum type="alphaLcParenR"/>
              <a:defRPr sz="1800"/>
            </a:pPr>
            <a:r>
              <a:rPr lang="es-ES" sz="1100" spc="-6" dirty="0">
                <a:solidFill>
                  <a:srgbClr val="6D6E71"/>
                </a:solidFill>
                <a:latin typeface="Xunta Sans"/>
                <a:ea typeface="Roboto"/>
                <a:cs typeface="Xunta Sans" pitchFamily="2"/>
              </a:rPr>
              <a:t>Los </a:t>
            </a:r>
            <a:r>
              <a:rPr lang="es-ES" sz="1100" b="1" spc="-6" dirty="0">
                <a:solidFill>
                  <a:srgbClr val="0070C0"/>
                </a:solidFill>
                <a:latin typeface="Xunta Sans"/>
                <a:ea typeface="Microsoft YaHei"/>
                <a:cs typeface="Xunta Sans" pitchFamily="2"/>
              </a:rPr>
              <a:t>expedientes</a:t>
            </a:r>
            <a:r>
              <a:rPr lang="es-ES" sz="1100" spc="-6" dirty="0">
                <a:solidFill>
                  <a:srgbClr val="6D6E71"/>
                </a:solidFill>
                <a:latin typeface="Xunta Sans"/>
                <a:ea typeface="Roboto"/>
                <a:cs typeface="Xunta Sans" pitchFamily="2"/>
              </a:rPr>
              <a:t> tramitados en el ámbito del artículo 20.1, en los que se tenga la condición de persona interesada, incluyendo los </a:t>
            </a:r>
            <a:r>
              <a:rPr lang="es-ES" sz="1100" b="1" spc="-6" dirty="0">
                <a:solidFill>
                  <a:srgbClr val="0070C0"/>
                </a:solidFill>
                <a:latin typeface="Xunta Sans"/>
                <a:ea typeface="Microsoft YaHei"/>
                <a:cs typeface="Xunta Sans" pitchFamily="2"/>
              </a:rPr>
              <a:t>documentos, las informaciones relacionadas y el estado de tramitación</a:t>
            </a:r>
            <a:r>
              <a:rPr lang="es-ES" sz="1100" spc="-6" dirty="0">
                <a:solidFill>
                  <a:srgbClr val="6D6E71"/>
                </a:solidFill>
                <a:latin typeface="Xunta Sans"/>
                <a:ea typeface="Roboto"/>
                <a:cs typeface="Xunta Sans" pitchFamily="2"/>
              </a:rPr>
              <a:t>.</a:t>
            </a:r>
          </a:p>
          <a:p>
            <a:pPr marL="697865" marR="4445" lvl="1" indent="-228600">
              <a:spcBef>
                <a:spcPts val="96"/>
              </a:spcBef>
              <a:buSzPct val="100000"/>
              <a:buFont typeface="+mj-lt"/>
              <a:buAutoNum type="alphaLcParenR"/>
              <a:defRPr sz="1800"/>
            </a:pPr>
            <a:r>
              <a:rPr lang="es-ES" sz="1100" spc="-6" dirty="0">
                <a:solidFill>
                  <a:srgbClr val="6D6E71"/>
                </a:solidFill>
                <a:latin typeface="Xunta Sans"/>
                <a:ea typeface="Roboto"/>
                <a:cs typeface="Xunta Sans" pitchFamily="2"/>
              </a:rPr>
              <a:t>Los </a:t>
            </a:r>
            <a:r>
              <a:rPr lang="es-ES" sz="1100" b="1" spc="-6" dirty="0">
                <a:solidFill>
                  <a:srgbClr val="0070C0"/>
                </a:solidFill>
                <a:latin typeface="Xunta Sans"/>
                <a:ea typeface="Microsoft YaHei"/>
                <a:cs typeface="Xunta Sans" pitchFamily="2"/>
              </a:rPr>
              <a:t>apoderamientos</a:t>
            </a:r>
            <a:r>
              <a:rPr lang="es-ES" sz="1100" spc="-6" dirty="0">
                <a:solidFill>
                  <a:srgbClr val="6D6E71"/>
                </a:solidFill>
                <a:latin typeface="Xunta Sans"/>
                <a:ea typeface="Roboto"/>
                <a:cs typeface="Xunta Sans" pitchFamily="2"/>
              </a:rPr>
              <a:t> inscritos en el Registro Electrónico General de Apoderamientos de Galicia.</a:t>
            </a:r>
          </a:p>
          <a:p>
            <a:pPr marL="697865" marR="4445" lvl="1" indent="-228600">
              <a:spcBef>
                <a:spcPts val="96"/>
              </a:spcBef>
              <a:buSzPct val="100000"/>
              <a:buFont typeface="+mj-lt"/>
              <a:buAutoNum type="alphaLcParenR"/>
              <a:defRPr sz="1800"/>
            </a:pPr>
            <a:r>
              <a:rPr lang="es-ES" sz="1100" spc="-6" dirty="0">
                <a:solidFill>
                  <a:srgbClr val="6D6E71"/>
                </a:solidFill>
                <a:latin typeface="Xunta Sans"/>
                <a:ea typeface="Roboto"/>
                <a:cs typeface="Xunta Sans" pitchFamily="2"/>
              </a:rPr>
              <a:t>Las </a:t>
            </a:r>
            <a:r>
              <a:rPr lang="es-ES" sz="1100" b="1" spc="-6" dirty="0">
                <a:solidFill>
                  <a:srgbClr val="0070C0"/>
                </a:solidFill>
                <a:latin typeface="Xunta Sans"/>
                <a:ea typeface="Microsoft YaHei"/>
                <a:cs typeface="Xunta Sans" pitchFamily="2"/>
              </a:rPr>
              <a:t>notificaciones</a:t>
            </a:r>
            <a:r>
              <a:rPr lang="es-ES" sz="1100" spc="-6" dirty="0">
                <a:solidFill>
                  <a:srgbClr val="6D6E71"/>
                </a:solidFill>
                <a:latin typeface="Xunta Sans"/>
                <a:ea typeface="Roboto"/>
                <a:cs typeface="Xunta Sans" pitchFamily="2"/>
              </a:rPr>
              <a:t> de las resoluciones y actos administrativos.</a:t>
            </a:r>
          </a:p>
          <a:p>
            <a:pPr marL="697865" marR="4445" lvl="1" indent="-228600">
              <a:spcBef>
                <a:spcPts val="96"/>
              </a:spcBef>
              <a:buSzPct val="100000"/>
              <a:buFont typeface="+mj-lt"/>
              <a:buAutoNum type="alphaLcParenR"/>
              <a:defRPr sz="1800"/>
            </a:pPr>
            <a:r>
              <a:rPr lang="es-ES" sz="1100" spc="-6" dirty="0">
                <a:solidFill>
                  <a:srgbClr val="6D6E71"/>
                </a:solidFill>
                <a:latin typeface="Xunta Sans"/>
                <a:ea typeface="Roboto"/>
                <a:cs typeface="Xunta Sans" pitchFamily="2"/>
              </a:rPr>
              <a:t>Aquella que permita el acceso a </a:t>
            </a:r>
            <a:r>
              <a:rPr lang="es-ES" sz="1100" b="1" spc="-6" dirty="0">
                <a:solidFill>
                  <a:srgbClr val="0070C0"/>
                </a:solidFill>
                <a:latin typeface="Xunta Sans"/>
                <a:ea typeface="Microsoft YaHei"/>
                <a:cs typeface="Xunta Sans" pitchFamily="2"/>
              </a:rPr>
              <a:t>la información de ámbito especializado</a:t>
            </a:r>
            <a:r>
              <a:rPr lang="es-ES" sz="1100" spc="-6" dirty="0">
                <a:solidFill>
                  <a:srgbClr val="6D6E71"/>
                </a:solidFill>
                <a:latin typeface="Xunta Sans"/>
                <a:ea typeface="Roboto"/>
                <a:cs typeface="Xunta Sans" pitchFamily="2"/>
              </a:rPr>
              <a:t>, siempre que se dé cumplimiento a los requisitos de acceso necesarios según el ámbito del que se trate.</a:t>
            </a:r>
          </a:p>
          <a:p>
            <a:pPr marL="697865" marR="4445" lvl="1" indent="-228600">
              <a:spcBef>
                <a:spcPts val="96"/>
              </a:spcBef>
              <a:buSzPct val="100000"/>
              <a:buFont typeface="+mj-lt"/>
              <a:buAutoNum type="alphaLcParenR"/>
              <a:defRPr sz="1800"/>
            </a:pPr>
            <a:r>
              <a:rPr lang="es-ES" sz="1100" b="1" spc="-6" dirty="0">
                <a:solidFill>
                  <a:srgbClr val="6D6E71"/>
                </a:solidFill>
                <a:latin typeface="Xunta Sans"/>
                <a:ea typeface="Microsoft YaHei"/>
                <a:cs typeface="Xunta Sans" pitchFamily="2"/>
              </a:rPr>
              <a:t> </a:t>
            </a:r>
            <a:r>
              <a:rPr lang="es-ES" sz="1100" b="1" spc="-6" dirty="0" smtClean="0">
                <a:solidFill>
                  <a:srgbClr val="0070C0"/>
                </a:solidFill>
                <a:latin typeface="Xunta Sans"/>
                <a:ea typeface="Microsoft YaHei"/>
                <a:cs typeface="Xunta Sans" pitchFamily="2"/>
              </a:rPr>
              <a:t>Otra </a:t>
            </a:r>
            <a:r>
              <a:rPr lang="es-ES" sz="1100" b="1" spc="-6" dirty="0">
                <a:solidFill>
                  <a:srgbClr val="0070C0"/>
                </a:solidFill>
                <a:latin typeface="Xunta Sans"/>
                <a:ea typeface="Microsoft YaHei"/>
                <a:cs typeface="Xunta Sans" pitchFamily="2"/>
              </a:rPr>
              <a:t>documentación o información que, en función de la evolución de los servicios digitales </a:t>
            </a:r>
            <a:r>
              <a:rPr lang="es-ES" sz="1100" spc="-6" dirty="0">
                <a:solidFill>
                  <a:srgbClr val="6D6E71"/>
                </a:solidFill>
                <a:latin typeface="Xunta Sans"/>
                <a:ea typeface="Roboto"/>
                <a:cs typeface="Xunta Sans" pitchFamily="2"/>
              </a:rPr>
              <a:t>y con las debidas garantías de seguridad y protección de datos, pueda contener la Carpeta ciudadana de la Xunta de Galicia para dar cumplimiento a los fines previstos la Ley 4/2019.</a:t>
            </a:r>
            <a:endParaRPr lang="es-ES" sz="1100" b="0" i="0" u="none" strike="noStrike" kern="1200" spc="-6" baseline="0" dirty="0">
              <a:ln>
                <a:noFill/>
              </a:ln>
              <a:solidFill>
                <a:srgbClr val="6D6E71"/>
              </a:solidFill>
              <a:latin typeface="Xunta Sans"/>
              <a:ea typeface="Roboto"/>
              <a:cs typeface="Xunta Sans" pitchFamily="2"/>
            </a:endParaRPr>
          </a:p>
        </p:txBody>
      </p:sp>
    </p:spTree>
    <p:extLst>
      <p:ext uri="{BB962C8B-B14F-4D97-AF65-F5344CB8AC3E}">
        <p14:creationId xmlns:p14="http://schemas.microsoft.com/office/powerpoint/2010/main" val="305352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BC4"/>
        </a:solidFill>
        <a:effectLst/>
      </p:bgPr>
    </p:bg>
    <p:spTree>
      <p:nvGrpSpPr>
        <p:cNvPr id="1" name="">
          <a:extLst>
            <a:ext uri="{FF2B5EF4-FFF2-40B4-BE49-F238E27FC236}">
              <a16:creationId xmlns:a16="http://schemas.microsoft.com/office/drawing/2014/main" id="{3A160594-8F08-04CC-2DAD-88871E9B3DC8}"/>
            </a:ext>
          </a:extLst>
        </p:cNvPr>
        <p:cNvGrpSpPr/>
        <p:nvPr/>
      </p:nvGrpSpPr>
      <p:grpSpPr>
        <a:xfrm>
          <a:off x="0" y="0"/>
          <a:ext cx="0" cy="0"/>
          <a:chOff x="0" y="0"/>
          <a:chExt cx="0" cy="0"/>
        </a:xfrm>
      </p:grpSpPr>
      <p:sp>
        <p:nvSpPr>
          <p:cNvPr id="85" name="object 9">
            <a:extLst>
              <a:ext uri="{FF2B5EF4-FFF2-40B4-BE49-F238E27FC236}">
                <a16:creationId xmlns:a16="http://schemas.microsoft.com/office/drawing/2014/main" id="{E2942702-B038-E6F9-1BA0-4458049CE9F8}"/>
              </a:ext>
            </a:extLst>
          </p:cNvPr>
          <p:cNvSpPr txBox="1"/>
          <p:nvPr/>
        </p:nvSpPr>
        <p:spPr>
          <a:xfrm>
            <a:off x="742680" y="1299240"/>
            <a:ext cx="3948840" cy="935640"/>
          </a:xfrm>
          <a:prstGeom prst="rect">
            <a:avLst/>
          </a:prstGeom>
          <a:noFill/>
          <a:ln w="0">
            <a:noFill/>
          </a:ln>
        </p:spPr>
        <p:txBody>
          <a:bodyPr lIns="0" tIns="12240" rIns="0" bIns="0" anchor="t">
            <a:noAutofit/>
          </a:bodyPr>
          <a:lstStyle/>
          <a:p>
            <a:pPr marL="12065">
              <a:lnSpc>
                <a:spcPct val="100000"/>
              </a:lnSpc>
              <a:spcBef>
                <a:spcPts val="96"/>
              </a:spcBef>
            </a:pPr>
            <a:r>
              <a:rPr lang="es-ES" sz="6000" spc="-7" dirty="0">
                <a:solidFill>
                  <a:srgbClr val="FFFFFF"/>
                </a:solidFill>
                <a:latin typeface="Xunta Sans"/>
              </a:rPr>
              <a:t>2</a:t>
            </a:r>
            <a:r>
              <a:rPr lang="es-ES" sz="6000" b="0" strike="noStrike" spc="-7" dirty="0">
                <a:solidFill>
                  <a:srgbClr val="FFFFFF"/>
                </a:solidFill>
                <a:latin typeface="Xunta Sans"/>
              </a:rPr>
              <a:t> -</a:t>
            </a:r>
            <a:endParaRPr lang="es-ES" sz="6000" b="0" strike="noStrike" spc="-1" dirty="0">
              <a:solidFill>
                <a:srgbClr val="000000"/>
              </a:solidFill>
              <a:latin typeface="Xunta Sans"/>
            </a:endParaRPr>
          </a:p>
        </p:txBody>
      </p:sp>
      <p:sp>
        <p:nvSpPr>
          <p:cNvPr id="86" name="object 10">
            <a:extLst>
              <a:ext uri="{FF2B5EF4-FFF2-40B4-BE49-F238E27FC236}">
                <a16:creationId xmlns:a16="http://schemas.microsoft.com/office/drawing/2014/main" id="{C74FA56E-5747-B8F4-AF97-60A8EFC741E4}"/>
              </a:ext>
            </a:extLst>
          </p:cNvPr>
          <p:cNvSpPr txBox="1"/>
          <p:nvPr/>
        </p:nvSpPr>
        <p:spPr>
          <a:xfrm>
            <a:off x="1851162" y="1299240"/>
            <a:ext cx="7944092" cy="1853640"/>
          </a:xfrm>
          <a:prstGeom prst="rect">
            <a:avLst/>
          </a:prstGeom>
          <a:noFill/>
          <a:ln w="0">
            <a:noFill/>
          </a:ln>
        </p:spPr>
        <p:txBody>
          <a:bodyPr lIns="0" tIns="12240" rIns="0" bIns="0" anchor="t">
            <a:noAutofit/>
          </a:bodyPr>
          <a:lstStyle/>
          <a:p>
            <a:pPr marL="12065">
              <a:spcBef>
                <a:spcPts val="96"/>
              </a:spcBef>
            </a:pPr>
            <a:r>
              <a:rPr lang="es-ES" sz="6000" spc="-7" dirty="0">
                <a:solidFill>
                  <a:srgbClr val="FFFFFF"/>
                </a:solidFill>
                <a:latin typeface="Xunta Sans"/>
              </a:rPr>
              <a:t>Expedientes en la Carpeta ciudadana</a:t>
            </a:r>
            <a:endParaRPr lang="en-US" dirty="0">
              <a:solidFill>
                <a:srgbClr val="000000"/>
              </a:solidFill>
              <a:latin typeface="Arial"/>
            </a:endParaRPr>
          </a:p>
        </p:txBody>
      </p:sp>
      <p:sp>
        <p:nvSpPr>
          <p:cNvPr id="87" name="CuadroTexto 41">
            <a:extLst>
              <a:ext uri="{FF2B5EF4-FFF2-40B4-BE49-F238E27FC236}">
                <a16:creationId xmlns:a16="http://schemas.microsoft.com/office/drawing/2014/main" id="{984C1BC6-C07E-A60C-DB5D-74EAA25BA2EF}"/>
              </a:ext>
            </a:extLst>
          </p:cNvPr>
          <p:cNvSpPr txBox="1"/>
          <p:nvPr/>
        </p:nvSpPr>
        <p:spPr>
          <a:xfrm>
            <a:off x="-118800" y="-1040760"/>
            <a:ext cx="2521440" cy="646200"/>
          </a:xfrm>
          <a:prstGeom prst="rect">
            <a:avLst/>
          </a:prstGeom>
          <a:noFill/>
          <a:ln w="0">
            <a:noFill/>
          </a:ln>
        </p:spPr>
        <p:txBody>
          <a:bodyPr anchor="t">
            <a:noAutofit/>
          </a:bodyPr>
          <a:lstStyle/>
          <a:p>
            <a:pPr>
              <a:lnSpc>
                <a:spcPct val="100000"/>
              </a:lnSpc>
            </a:pPr>
            <a:r>
              <a:rPr lang="es-ES" sz="3600" b="0" strike="noStrike" spc="-1" dirty="0">
                <a:solidFill>
                  <a:srgbClr val="000000"/>
                </a:solidFill>
                <a:latin typeface="Xunta Sans"/>
              </a:rPr>
              <a:t>SEPARATA</a:t>
            </a:r>
          </a:p>
        </p:txBody>
      </p:sp>
      <p:pic>
        <p:nvPicPr>
          <p:cNvPr id="6" name="Imagen 5">
            <a:extLst>
              <a:ext uri="{FF2B5EF4-FFF2-40B4-BE49-F238E27FC236}">
                <a16:creationId xmlns:a16="http://schemas.microsoft.com/office/drawing/2014/main" id="{CB5DFEAE-4D31-9D06-F0D4-923FE86511D2}"/>
              </a:ext>
            </a:extLst>
          </p:cNvPr>
          <p:cNvPicPr/>
          <p:nvPr/>
        </p:nvPicPr>
        <p:blipFill>
          <a:blip r:embed="rId2"/>
          <a:stretch/>
        </p:blipFill>
        <p:spPr>
          <a:xfrm>
            <a:off x="831293" y="381240"/>
            <a:ext cx="1677600" cy="360000"/>
          </a:xfrm>
          <a:prstGeom prst="rect">
            <a:avLst/>
          </a:prstGeom>
          <a:ln w="0">
            <a:noFill/>
          </a:ln>
        </p:spPr>
      </p:pic>
    </p:spTree>
    <p:extLst>
      <p:ext uri="{BB962C8B-B14F-4D97-AF65-F5344CB8AC3E}">
        <p14:creationId xmlns:p14="http://schemas.microsoft.com/office/powerpoint/2010/main" val="3215995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BC4"/>
        </a:solidFill>
        <a:effectLst/>
      </p:bgPr>
    </p:bg>
    <p:spTree>
      <p:nvGrpSpPr>
        <p:cNvPr id="1" name=""/>
        <p:cNvGrpSpPr/>
        <p:nvPr/>
      </p:nvGrpSpPr>
      <p:grpSpPr>
        <a:xfrm>
          <a:off x="0" y="0"/>
          <a:ext cx="0" cy="0"/>
          <a:chOff x="0" y="0"/>
          <a:chExt cx="0" cy="0"/>
        </a:xfrm>
      </p:grpSpPr>
      <p:sp>
        <p:nvSpPr>
          <p:cNvPr id="96" name="object 11"/>
          <p:cNvSpPr txBox="1"/>
          <p:nvPr/>
        </p:nvSpPr>
        <p:spPr>
          <a:xfrm>
            <a:off x="464396" y="975428"/>
            <a:ext cx="4272341" cy="845355"/>
          </a:xfrm>
          <a:prstGeom prst="rect">
            <a:avLst/>
          </a:prstGeom>
          <a:noFill/>
          <a:ln w="0">
            <a:noFill/>
          </a:ln>
        </p:spPr>
        <p:txBody>
          <a:bodyPr lIns="0" tIns="12240" rIns="0" bIns="0" anchor="t">
            <a:noAutofit/>
          </a:bodyPr>
          <a:lstStyle/>
          <a:p>
            <a:pPr marL="12065">
              <a:spcBef>
                <a:spcPts val="96"/>
              </a:spcBef>
            </a:pPr>
            <a:r>
              <a:rPr lang="gl-ES" b="1" spc="-7" dirty="0">
                <a:solidFill>
                  <a:schemeClr val="bg1"/>
                </a:solidFill>
                <a:ea typeface="+mn-lt"/>
                <a:cs typeface="+mn-lt"/>
              </a:rPr>
              <a:t>2.1 Criterios funcionales para el envío de información de expedientes a la Carpeta ciudadana</a:t>
            </a:r>
            <a:endParaRPr lang="en-US" b="1" dirty="0">
              <a:solidFill>
                <a:schemeClr val="bg1"/>
              </a:solidFill>
            </a:endParaRPr>
          </a:p>
        </p:txBody>
      </p:sp>
      <p:sp>
        <p:nvSpPr>
          <p:cNvPr id="97" name="object 12"/>
          <p:cNvSpPr txBox="1"/>
          <p:nvPr/>
        </p:nvSpPr>
        <p:spPr>
          <a:xfrm>
            <a:off x="464396" y="2076211"/>
            <a:ext cx="4525445" cy="3329911"/>
          </a:xfrm>
          <a:prstGeom prst="rect">
            <a:avLst/>
          </a:prstGeom>
          <a:noFill/>
          <a:ln w="0">
            <a:noFill/>
          </a:ln>
        </p:spPr>
        <p:txBody>
          <a:bodyPr lIns="0" tIns="14760" rIns="0" bIns="0" anchor="t">
            <a:noAutofit/>
          </a:bodyPr>
          <a:lstStyle/>
          <a:p>
            <a:r>
              <a:rPr lang="es-ES" sz="1100" spc="4" dirty="0">
                <a:solidFill>
                  <a:srgbClr val="FFFFFF"/>
                </a:solidFill>
                <a:ea typeface="+mn-lt"/>
                <a:cs typeface="+mn-lt"/>
              </a:rPr>
              <a:t>En el contexto de la Sede electrónica se define como expediente al </a:t>
            </a:r>
            <a:r>
              <a:rPr lang="es-ES" sz="1100" b="1" spc="4" dirty="0">
                <a:solidFill>
                  <a:srgbClr val="FFFFFF"/>
                </a:solidFill>
                <a:ea typeface="+mn-lt"/>
                <a:cs typeface="+mn-lt"/>
              </a:rPr>
              <a:t>conjunto de información enviada por el Sistema Tramitador que se almacenará en la Carpeta ciudadana</a:t>
            </a:r>
            <a:r>
              <a:rPr lang="es-ES" sz="1100" spc="4" dirty="0">
                <a:solidFill>
                  <a:srgbClr val="FFFFFF"/>
                </a:solidFill>
                <a:ea typeface="+mn-lt"/>
                <a:cs typeface="+mn-lt"/>
              </a:rPr>
              <a:t> y que, en su mayor parte, se mostrará al administrado para informarle del estado de las tramitaciones y documentación .</a:t>
            </a:r>
            <a:endParaRPr lang="en-US" dirty="0"/>
          </a:p>
          <a:p>
            <a:endParaRPr lang="es-ES" sz="1100" spc="4" dirty="0">
              <a:solidFill>
                <a:srgbClr val="FFFFFF"/>
              </a:solidFill>
              <a:ea typeface="+mn-lt"/>
              <a:cs typeface="+mn-lt"/>
            </a:endParaRPr>
          </a:p>
          <a:p>
            <a:pPr>
              <a:spcAft>
                <a:spcPts val="1199"/>
              </a:spcAft>
            </a:pPr>
            <a:r>
              <a:rPr lang="es-ES" sz="1100" spc="4" dirty="0">
                <a:solidFill>
                  <a:srgbClr val="FFFFFF"/>
                </a:solidFill>
                <a:ea typeface="+mn-lt"/>
                <a:cs typeface="+mn-lt"/>
              </a:rPr>
              <a:t>Los interesados deben poder </a:t>
            </a:r>
            <a:r>
              <a:rPr lang="es-ES" sz="1100" b="1" spc="4" dirty="0">
                <a:solidFill>
                  <a:srgbClr val="FFFFFF"/>
                </a:solidFill>
                <a:ea typeface="+mn-lt"/>
                <a:cs typeface="+mn-lt"/>
              </a:rPr>
              <a:t>visualizar sus expedientes en su espacio personal de la Sede Electrónica</a:t>
            </a:r>
            <a:r>
              <a:rPr lang="es-ES" sz="1100" spc="4" dirty="0">
                <a:solidFill>
                  <a:srgbClr val="FFFFFF"/>
                </a:solidFill>
                <a:ea typeface="+mn-lt"/>
                <a:cs typeface="+mn-lt"/>
              </a:rPr>
              <a:t>, o por otros canales que se establezcan, como XuntaEu, por lo que </a:t>
            </a:r>
            <a:r>
              <a:rPr lang="es-ES" sz="1100" b="1" spc="4" dirty="0">
                <a:solidFill>
                  <a:srgbClr val="FFFFFF"/>
                </a:solidFill>
                <a:ea typeface="+mn-lt"/>
                <a:cs typeface="+mn-lt"/>
              </a:rPr>
              <a:t>es responsabilidad del Sistema Tramitador mantener los expedientes actualizados</a:t>
            </a:r>
            <a:r>
              <a:rPr lang="es-ES" sz="1100" spc="4" dirty="0">
                <a:solidFill>
                  <a:srgbClr val="FFFFFF"/>
                </a:solidFill>
                <a:ea typeface="+mn-lt"/>
                <a:cs typeface="+mn-lt"/>
              </a:rPr>
              <a:t>. Con carácter general el expediente debe enviarse:</a:t>
            </a:r>
            <a:endParaRPr lang="es-ES" dirty="0"/>
          </a:p>
          <a:p>
            <a:pPr marL="171450" indent="-171450">
              <a:buFont typeface="Arial"/>
              <a:buChar char="•"/>
            </a:pPr>
            <a:r>
              <a:rPr lang="es-ES" sz="1100" b="1" spc="4" dirty="0">
                <a:solidFill>
                  <a:srgbClr val="FFFFFF"/>
                </a:solidFill>
                <a:ea typeface="+mn-lt"/>
                <a:cs typeface="+mn-lt"/>
              </a:rPr>
              <a:t>Cuando el Sistema Tramitador crea el expediente</a:t>
            </a:r>
            <a:r>
              <a:rPr lang="es-ES" sz="1100" spc="4" dirty="0">
                <a:solidFill>
                  <a:srgbClr val="FFFFFF"/>
                </a:solidFill>
                <a:ea typeface="+mn-lt"/>
                <a:cs typeface="+mn-lt"/>
              </a:rPr>
              <a:t> (normalmente a raíz de una solicitud o presentación del interesado) para asignarle un número de expediente, fijar su estado y cualquier documentación adicional que corresponda.</a:t>
            </a:r>
            <a:endParaRPr lang="es-ES" dirty="0"/>
          </a:p>
          <a:p>
            <a:endParaRPr lang="es-ES" sz="1100" spc="4" dirty="0">
              <a:solidFill>
                <a:srgbClr val="FFFFFF"/>
              </a:solidFill>
              <a:cs typeface="Arial"/>
            </a:endParaRPr>
          </a:p>
          <a:p>
            <a:pPr marL="171450" indent="-171450">
              <a:spcAft>
                <a:spcPts val="1199"/>
              </a:spcAft>
              <a:buFont typeface="Arial"/>
              <a:buChar char="•"/>
            </a:pPr>
            <a:r>
              <a:rPr lang="es-ES" sz="1100" b="1" spc="4" dirty="0">
                <a:solidFill>
                  <a:srgbClr val="FFFFFF"/>
                </a:solidFill>
                <a:ea typeface="+mn-lt"/>
                <a:cs typeface="+mn-lt"/>
              </a:rPr>
              <a:t>Cuando el expediente sufre un cambio durante la tramitación</a:t>
            </a:r>
            <a:r>
              <a:rPr lang="es-ES" sz="1100" spc="4" dirty="0">
                <a:solidFill>
                  <a:srgbClr val="FFFFFF"/>
                </a:solidFill>
                <a:ea typeface="+mn-lt"/>
                <a:cs typeface="+mn-lt"/>
              </a:rPr>
              <a:t> (en el Sistema Tramitador) que es necesario reflejar de cara al administrado, por ejemplo un cambio en el estado o incorporación de nueva documentación.</a:t>
            </a:r>
            <a:endParaRPr lang="es-ES" sz="1100" spc="4" dirty="0">
              <a:solidFill>
                <a:srgbClr val="FFFFFF"/>
              </a:solidFill>
              <a:cs typeface="Arial"/>
            </a:endParaRPr>
          </a:p>
          <a:p>
            <a:pPr>
              <a:spcAft>
                <a:spcPts val="1199"/>
              </a:spcAft>
              <a:buClr>
                <a:srgbClr val="FFFFFF"/>
              </a:buClr>
              <a:buSzPct val="45000"/>
            </a:pPr>
            <a:endParaRPr lang="es-ES" sz="1400" b="1" spc="4" dirty="0">
              <a:solidFill>
                <a:srgbClr val="FFFFFF"/>
              </a:solidFill>
              <a:latin typeface="Xunta Sans"/>
              <a:cs typeface="Arial"/>
            </a:endParaRPr>
          </a:p>
        </p:txBody>
      </p:sp>
      <p:sp>
        <p:nvSpPr>
          <p:cNvPr id="4" name="Rectángulo 3">
            <a:extLst>
              <a:ext uri="{FF2B5EF4-FFF2-40B4-BE49-F238E27FC236}">
                <a16:creationId xmlns:a16="http://schemas.microsoft.com/office/drawing/2014/main" id="{2B1EEB7C-1440-1AC0-09F8-80BC1E2A92F0}"/>
              </a:ext>
            </a:extLst>
          </p:cNvPr>
          <p:cNvSpPr/>
          <p:nvPr/>
        </p:nvSpPr>
        <p:spPr>
          <a:xfrm>
            <a:off x="5243091" y="0"/>
            <a:ext cx="6938288"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p:cNvPicPr/>
          <p:nvPr/>
        </p:nvPicPr>
        <p:blipFill>
          <a:blip r:embed="rId2"/>
          <a:stretch/>
        </p:blipFill>
        <p:spPr>
          <a:xfrm>
            <a:off x="788400" y="360000"/>
            <a:ext cx="1677600" cy="360000"/>
          </a:xfrm>
          <a:prstGeom prst="rect">
            <a:avLst/>
          </a:prstGeom>
          <a:ln w="0">
            <a:noFill/>
          </a:ln>
        </p:spPr>
      </p:pic>
      <p:sp>
        <p:nvSpPr>
          <p:cNvPr id="8" name="object 2">
            <a:extLst>
              <a:ext uri="{FF2B5EF4-FFF2-40B4-BE49-F238E27FC236}">
                <a16:creationId xmlns:a16="http://schemas.microsoft.com/office/drawing/2014/main" id="{FB4AB98B-5752-5A29-D4B6-CF78DB7CDFE8}"/>
              </a:ext>
            </a:extLst>
          </p:cNvPr>
          <p:cNvSpPr txBox="1"/>
          <p:nvPr/>
        </p:nvSpPr>
        <p:spPr>
          <a:xfrm>
            <a:off x="5376331" y="160362"/>
            <a:ext cx="6671807" cy="8055074"/>
          </a:xfrm>
          <a:prstGeom prst="rect">
            <a:avLst/>
          </a:prstGeom>
          <a:noFill/>
          <a:ln>
            <a:noFill/>
          </a:ln>
        </p:spPr>
        <p:txBody>
          <a:bodyPr vert="horz" wrap="square" lIns="0" tIns="12240" rIns="0" bIns="0" anchor="t" anchorCtr="0" compatLnSpc="0">
            <a:spAutoFit/>
          </a:bodyPr>
          <a:lstStyle/>
          <a:p>
            <a:pPr>
              <a:defRPr sz="1800"/>
            </a:pPr>
            <a:endParaRPr lang="es-ES" sz="1100" spc="-6" dirty="0">
              <a:solidFill>
                <a:srgbClr val="6D6E71"/>
              </a:solidFill>
              <a:latin typeface="Xunta Sans"/>
              <a:ea typeface="+mn-lt"/>
              <a:cs typeface="+mn-lt"/>
            </a:endParaRPr>
          </a:p>
          <a:p>
            <a:pPr>
              <a:defRPr sz="1800"/>
            </a:pPr>
            <a:r>
              <a:rPr lang="es-ES" sz="1400" b="1" spc="-6" dirty="0">
                <a:solidFill>
                  <a:srgbClr val="6D6E71"/>
                </a:solidFill>
                <a:ea typeface="+mn-lt"/>
                <a:cs typeface="+mn-lt"/>
              </a:rPr>
              <a:t>Información asociada a cada expediente:</a:t>
            </a:r>
            <a:endParaRPr lang="es-ES" sz="1400" spc="-6" dirty="0">
              <a:solidFill>
                <a:srgbClr val="000000"/>
              </a:solidFill>
              <a:ea typeface="+mn-lt"/>
              <a:cs typeface="+mn-lt"/>
            </a:endParaRPr>
          </a:p>
          <a:p>
            <a:pPr>
              <a:defRPr sz="1800"/>
            </a:pPr>
            <a:endParaRPr lang="es-ES" sz="1100" spc="-6" dirty="0">
              <a:solidFill>
                <a:srgbClr val="6D6E71"/>
              </a:solidFill>
              <a:latin typeface="Xunta Sans"/>
              <a:ea typeface="+mn-lt"/>
              <a:cs typeface="+mn-lt"/>
            </a:endParaRPr>
          </a:p>
          <a:p>
            <a:pPr marL="171450" indent="-171450">
              <a:buFont typeface="Arial"/>
              <a:buChar char="•"/>
              <a:defRPr sz="1800"/>
            </a:pPr>
            <a:r>
              <a:rPr lang="es-ES" sz="1100" b="1" spc="-6" dirty="0">
                <a:solidFill>
                  <a:srgbClr val="6D6E71"/>
                </a:solidFill>
                <a:latin typeface="Xunta Sans"/>
                <a:ea typeface="+mn-lt"/>
                <a:cs typeface="+mn-lt"/>
              </a:rPr>
              <a:t>Código de expediente: </a:t>
            </a:r>
            <a:r>
              <a:rPr lang="es-ES" sz="1100" spc="-6" dirty="0">
                <a:solidFill>
                  <a:srgbClr val="6D6E71"/>
                </a:solidFill>
                <a:latin typeface="Xunta Sans"/>
                <a:ea typeface="+mn-lt"/>
                <a:cs typeface="+mn-lt"/>
              </a:rPr>
              <a:t>Identifica al expediente y debe ser único por procedimiento. Ejemplo: IN614C/2023/000126.</a:t>
            </a:r>
          </a:p>
          <a:p>
            <a:pPr marL="171450" indent="-171450">
              <a:buFont typeface="Arial"/>
              <a:buChar char="•"/>
              <a:defRPr sz="1800"/>
            </a:pPr>
            <a:r>
              <a:rPr lang="es-ES" sz="1100" b="1" spc="-6" dirty="0">
                <a:solidFill>
                  <a:srgbClr val="6D6E71"/>
                </a:solidFill>
                <a:latin typeface="Xunta Sans"/>
                <a:ea typeface="+mn-lt"/>
                <a:cs typeface="+mn-lt"/>
              </a:rPr>
              <a:t>IdExterno: </a:t>
            </a:r>
            <a:r>
              <a:rPr lang="es-ES" sz="1100" spc="-6" dirty="0">
                <a:solidFill>
                  <a:srgbClr val="6D6E71"/>
                </a:solidFill>
                <a:latin typeface="Xunta Sans"/>
                <a:ea typeface="+mn-lt"/>
                <a:cs typeface="+mn-lt"/>
              </a:rPr>
              <a:t>Identificador del expediente en el sistema de tramitación.</a:t>
            </a:r>
          </a:p>
          <a:p>
            <a:pPr marL="171450" indent="-171450">
              <a:buFont typeface="Arial"/>
              <a:buChar char="•"/>
              <a:defRPr sz="1800"/>
            </a:pPr>
            <a:r>
              <a:rPr lang="es-ES" sz="1100" b="1" spc="-6" dirty="0">
                <a:solidFill>
                  <a:srgbClr val="6D6E71"/>
                </a:solidFill>
                <a:latin typeface="Xunta Sans"/>
                <a:ea typeface="+mn-lt"/>
                <a:cs typeface="+mn-lt"/>
              </a:rPr>
              <a:t>Código de trámite (procedimiento): </a:t>
            </a:r>
            <a:r>
              <a:rPr lang="es-ES" sz="1100" spc="-6" dirty="0">
                <a:solidFill>
                  <a:srgbClr val="6D6E71"/>
                </a:solidFill>
                <a:latin typeface="Xunta Sans"/>
                <a:ea typeface="+mn-lt"/>
                <a:cs typeface="+mn-lt"/>
              </a:rPr>
              <a:t>Código del trámite o procedimiento relacionado. Ejemplo: IN614C</a:t>
            </a:r>
          </a:p>
          <a:p>
            <a:pPr marL="171450" indent="-171450">
              <a:buFont typeface="Arial"/>
              <a:buChar char="•"/>
              <a:defRPr sz="1800"/>
            </a:pPr>
            <a:r>
              <a:rPr lang="es-ES" sz="1100" b="1" spc="-6" dirty="0">
                <a:solidFill>
                  <a:srgbClr val="6D6E71"/>
                </a:solidFill>
                <a:latin typeface="Xunta Sans"/>
                <a:ea typeface="+mn-lt"/>
                <a:cs typeface="+mn-lt"/>
              </a:rPr>
              <a:t>Nombre del trámite (procedimiento): </a:t>
            </a:r>
            <a:r>
              <a:rPr lang="es-ES" sz="1100" spc="-6" dirty="0">
                <a:solidFill>
                  <a:srgbClr val="6D6E71"/>
                </a:solidFill>
                <a:latin typeface="Xunta Sans"/>
                <a:ea typeface="+mn-lt"/>
                <a:cs typeface="+mn-lt"/>
              </a:rPr>
              <a:t>Descripción del trámite o procedimiento relacionado que debe corresponderse con el definido en el inventario de información administrativa.</a:t>
            </a:r>
          </a:p>
          <a:p>
            <a:pPr marL="171450" indent="-171450">
              <a:buFont typeface="Arial"/>
              <a:buChar char="•"/>
              <a:defRPr sz="1800"/>
            </a:pPr>
            <a:r>
              <a:rPr lang="es-ES" sz="1100" b="1" spc="-6" dirty="0">
                <a:solidFill>
                  <a:srgbClr val="6D6E71"/>
                </a:solidFill>
                <a:latin typeface="Xunta Sans"/>
                <a:ea typeface="+mn-lt"/>
                <a:cs typeface="+mn-lt"/>
              </a:rPr>
              <a:t>Fecha de apertura: </a:t>
            </a:r>
            <a:r>
              <a:rPr lang="es-ES" sz="1100" spc="-6" dirty="0">
                <a:solidFill>
                  <a:srgbClr val="6D6E71"/>
                </a:solidFill>
                <a:latin typeface="Xunta Sans"/>
                <a:ea typeface="+mn-lt"/>
                <a:cs typeface="+mn-lt"/>
              </a:rPr>
              <a:t>Con carácter general esta fecha debe coincidir con la fecha de entrada en el registro de la presentación que da origen al expediente. De no indicarse, automáticamente obtendría la fecha de alta de la presentación en Sede.</a:t>
            </a:r>
          </a:p>
          <a:p>
            <a:pPr marL="171450" indent="-171450">
              <a:buFont typeface="Arial"/>
              <a:buChar char="•"/>
              <a:defRPr sz="1800"/>
            </a:pPr>
            <a:r>
              <a:rPr lang="es-ES" sz="1100" b="1" spc="-6" dirty="0">
                <a:solidFill>
                  <a:srgbClr val="6D6E71"/>
                </a:solidFill>
                <a:latin typeface="Xunta Sans"/>
                <a:ea typeface="+mn-lt"/>
                <a:cs typeface="+mn-lt"/>
              </a:rPr>
              <a:t>Presentación relacionada (idPresentacionIris): </a:t>
            </a:r>
            <a:r>
              <a:rPr lang="es-ES" sz="1100" spc="-6" dirty="0">
                <a:solidFill>
                  <a:srgbClr val="6D6E71"/>
                </a:solidFill>
                <a:latin typeface="Xunta Sans"/>
                <a:ea typeface="+mn-lt"/>
                <a:cs typeface="+mn-lt"/>
              </a:rPr>
              <a:t>en caso de existir la presentación en Sede que da lugar al expediente se puede relacionar por el idPresentacionIRIS o el número de entrada en el registro.</a:t>
            </a:r>
          </a:p>
          <a:p>
            <a:pPr marL="171450" indent="-171450">
              <a:buFont typeface="Arial"/>
              <a:buChar char="•"/>
              <a:defRPr sz="1800"/>
            </a:pPr>
            <a:r>
              <a:rPr lang="es-ES" sz="1100" b="1" spc="-6" dirty="0">
                <a:solidFill>
                  <a:srgbClr val="6D6E71"/>
                </a:solidFill>
                <a:latin typeface="Xunta Sans"/>
                <a:ea typeface="+mn-lt"/>
                <a:cs typeface="+mn-lt"/>
              </a:rPr>
              <a:t>Documentos: </a:t>
            </a:r>
            <a:r>
              <a:rPr lang="es-ES" sz="1100" spc="-6" dirty="0">
                <a:solidFill>
                  <a:srgbClr val="6D6E71"/>
                </a:solidFill>
                <a:latin typeface="Xunta Sans"/>
                <a:ea typeface="+mn-lt"/>
                <a:cs typeface="+mn-lt"/>
              </a:rPr>
              <a:t>El sistema tramitador deberá incluir aquí todos los documentos del expediente administrativo relevantes para el usuario.</a:t>
            </a:r>
          </a:p>
          <a:p>
            <a:pPr marL="171450" indent="-171450">
              <a:buFont typeface="Arial"/>
              <a:buChar char="•"/>
              <a:defRPr sz="1800"/>
            </a:pPr>
            <a:r>
              <a:rPr lang="es-ES" sz="1100" b="1" spc="-6" dirty="0">
                <a:solidFill>
                  <a:srgbClr val="6D6E71"/>
                </a:solidFill>
                <a:latin typeface="Xunta Sans"/>
                <a:ea typeface="+mn-lt"/>
                <a:cs typeface="+mn-lt"/>
              </a:rPr>
              <a:t>Estados:</a:t>
            </a:r>
            <a:r>
              <a:rPr lang="es-ES" sz="1100" spc="-6" dirty="0">
                <a:solidFill>
                  <a:srgbClr val="6D6E71"/>
                </a:solidFill>
                <a:latin typeface="Xunta Sans"/>
                <a:ea typeface="+mn-lt"/>
                <a:cs typeface="Arial"/>
              </a:rPr>
              <a:t> </a:t>
            </a:r>
            <a:r>
              <a:rPr lang="es-ES" sz="1100" spc="-6" dirty="0">
                <a:solidFill>
                  <a:srgbClr val="6D6E71"/>
                </a:solidFill>
                <a:latin typeface="Segoe UI"/>
                <a:ea typeface="+mn-lt"/>
                <a:cs typeface="Segoe UI"/>
              </a:rPr>
              <a:t>En el detalle del expediente el administrado verá solamente el estado actual. Estos estados están limitados a una serie de estados comunes para todos los procedimientos administrativos:</a:t>
            </a:r>
            <a:endParaRPr lang="es-ES" sz="1100" spc="-6" dirty="0">
              <a:solidFill>
                <a:srgbClr val="000000"/>
              </a:solidFill>
              <a:latin typeface="Segoe UI"/>
              <a:ea typeface="+mn-lt"/>
              <a:cs typeface="Segoe UI"/>
            </a:endParaRPr>
          </a:p>
          <a:p>
            <a:pPr marL="628650" lvl="1" indent="-171450">
              <a:buFont typeface="Courier New"/>
              <a:buChar char="o"/>
              <a:defRPr sz="1800"/>
            </a:pPr>
            <a:r>
              <a:rPr lang="es-ES" sz="1100" spc="-6" dirty="0">
                <a:solidFill>
                  <a:srgbClr val="6D6E71"/>
                </a:solidFill>
                <a:latin typeface="Arial"/>
                <a:ea typeface="+mn-lt"/>
                <a:cs typeface="+mn-lt"/>
              </a:rPr>
              <a:t>PRESENTADO</a:t>
            </a:r>
            <a:endParaRPr lang="es-ES" sz="1100" spc="-6" dirty="0">
              <a:solidFill>
                <a:srgbClr val="000000"/>
              </a:solidFill>
              <a:latin typeface="Arial"/>
              <a:ea typeface="+mn-lt"/>
              <a:cs typeface="+mn-lt"/>
            </a:endParaRPr>
          </a:p>
          <a:p>
            <a:pPr marL="628650" lvl="1" indent="-171450">
              <a:buFont typeface="Courier New"/>
              <a:buChar char="o"/>
              <a:defRPr sz="1800"/>
            </a:pPr>
            <a:r>
              <a:rPr lang="es-ES" sz="1100" spc="-6" dirty="0">
                <a:solidFill>
                  <a:srgbClr val="6D6E71"/>
                </a:solidFill>
                <a:latin typeface="Arial"/>
                <a:ea typeface="+mn-lt"/>
                <a:cs typeface="+mn-lt"/>
              </a:rPr>
              <a:t>EN_TRAMITACION</a:t>
            </a:r>
            <a:endParaRPr lang="es-ES" sz="1100" spc="-6" dirty="0">
              <a:solidFill>
                <a:srgbClr val="000000"/>
              </a:solidFill>
              <a:latin typeface="Arial"/>
              <a:ea typeface="+mn-lt"/>
              <a:cs typeface="+mn-lt"/>
            </a:endParaRPr>
          </a:p>
          <a:p>
            <a:pPr marL="628650" lvl="1" indent="-171450">
              <a:buFont typeface="Courier New"/>
              <a:buChar char="o"/>
              <a:defRPr sz="1800"/>
            </a:pPr>
            <a:r>
              <a:rPr lang="es-ES" sz="1100" spc="-6" dirty="0">
                <a:solidFill>
                  <a:srgbClr val="6D6E71"/>
                </a:solidFill>
                <a:latin typeface="Arial"/>
                <a:ea typeface="+mn-lt"/>
                <a:cs typeface="+mn-lt"/>
              </a:rPr>
              <a:t>EN_SUBSANACION</a:t>
            </a:r>
            <a:endParaRPr lang="es-ES" sz="1100" spc="-6" dirty="0">
              <a:solidFill>
                <a:srgbClr val="000000"/>
              </a:solidFill>
              <a:latin typeface="Arial"/>
              <a:ea typeface="+mn-lt"/>
              <a:cs typeface="+mn-lt"/>
            </a:endParaRPr>
          </a:p>
          <a:p>
            <a:pPr marL="628650" lvl="1" indent="-171450">
              <a:buFont typeface="Courier New"/>
              <a:buChar char="o"/>
              <a:defRPr sz="1800"/>
            </a:pPr>
            <a:r>
              <a:rPr lang="es-ES" sz="1100" spc="-6" dirty="0">
                <a:solidFill>
                  <a:srgbClr val="6D6E71"/>
                </a:solidFill>
                <a:latin typeface="Arial"/>
                <a:ea typeface="+mn-lt"/>
                <a:cs typeface="+mn-lt"/>
              </a:rPr>
              <a:t>EN_AUDIENCIA</a:t>
            </a:r>
            <a:endParaRPr lang="es-ES" sz="1100" spc="-6" dirty="0">
              <a:solidFill>
                <a:srgbClr val="000000"/>
              </a:solidFill>
              <a:latin typeface="Arial"/>
              <a:ea typeface="+mn-lt"/>
              <a:cs typeface="+mn-lt"/>
            </a:endParaRPr>
          </a:p>
          <a:p>
            <a:pPr marL="628650" lvl="1" indent="-171450">
              <a:buFont typeface="Courier New"/>
              <a:buChar char="o"/>
              <a:defRPr sz="1800"/>
            </a:pPr>
            <a:r>
              <a:rPr lang="es-ES" sz="1100" spc="-6" dirty="0">
                <a:solidFill>
                  <a:srgbClr val="6D6E71"/>
                </a:solidFill>
                <a:latin typeface="Arial"/>
                <a:ea typeface="+mn-lt"/>
                <a:cs typeface="+mn-lt"/>
              </a:rPr>
              <a:t>EN_ALEGACION</a:t>
            </a:r>
            <a:endParaRPr lang="es-ES" sz="1100" spc="-6" dirty="0">
              <a:solidFill>
                <a:srgbClr val="000000"/>
              </a:solidFill>
              <a:latin typeface="Arial"/>
              <a:ea typeface="+mn-lt"/>
              <a:cs typeface="+mn-lt"/>
            </a:endParaRPr>
          </a:p>
          <a:p>
            <a:pPr marL="628650" lvl="1" indent="-171450">
              <a:buFont typeface="Courier New"/>
              <a:buChar char="o"/>
              <a:defRPr sz="1800"/>
            </a:pPr>
            <a:r>
              <a:rPr lang="es-ES" sz="1100" spc="-6" dirty="0">
                <a:solidFill>
                  <a:srgbClr val="6D6E71"/>
                </a:solidFill>
                <a:latin typeface="Arial"/>
                <a:ea typeface="+mn-lt"/>
                <a:cs typeface="+mn-lt"/>
              </a:rPr>
              <a:t>SUSPENDIDO</a:t>
            </a:r>
            <a:endParaRPr lang="es-ES" sz="1100" spc="-6" dirty="0">
              <a:solidFill>
                <a:srgbClr val="000000"/>
              </a:solidFill>
              <a:latin typeface="Arial"/>
              <a:ea typeface="+mn-lt"/>
              <a:cs typeface="+mn-lt"/>
            </a:endParaRPr>
          </a:p>
          <a:p>
            <a:pPr marL="628650" lvl="1" indent="-171450">
              <a:buFont typeface="Courier New"/>
              <a:buChar char="o"/>
              <a:defRPr sz="1800"/>
            </a:pPr>
            <a:r>
              <a:rPr lang="es-ES" sz="1100" spc="-6" dirty="0">
                <a:solidFill>
                  <a:srgbClr val="6D6E71"/>
                </a:solidFill>
                <a:latin typeface="Arial"/>
                <a:ea typeface="+mn-lt"/>
                <a:cs typeface="+mn-lt"/>
              </a:rPr>
              <a:t>RESUELTO</a:t>
            </a:r>
            <a:endParaRPr lang="es-ES" sz="1100" spc="-6" dirty="0">
              <a:solidFill>
                <a:srgbClr val="000000"/>
              </a:solidFill>
              <a:latin typeface="Arial"/>
              <a:ea typeface="+mn-lt"/>
              <a:cs typeface="+mn-lt"/>
            </a:endParaRPr>
          </a:p>
          <a:p>
            <a:pPr marL="628650" lvl="1" indent="-171450">
              <a:buFont typeface="Courier New"/>
              <a:buChar char="o"/>
              <a:defRPr sz="1800"/>
            </a:pPr>
            <a:r>
              <a:rPr lang="es-ES" sz="1100" spc="-6" dirty="0">
                <a:solidFill>
                  <a:srgbClr val="6D6E71"/>
                </a:solidFill>
                <a:latin typeface="Arial"/>
                <a:ea typeface="+mn-lt"/>
                <a:cs typeface="+mn-lt"/>
              </a:rPr>
              <a:t>DESESTIMADO</a:t>
            </a:r>
            <a:endParaRPr lang="es-ES" sz="1100" spc="-6" dirty="0">
              <a:solidFill>
                <a:srgbClr val="000000"/>
              </a:solidFill>
              <a:latin typeface="Arial"/>
              <a:ea typeface="+mn-lt"/>
              <a:cs typeface="+mn-lt"/>
            </a:endParaRPr>
          </a:p>
          <a:p>
            <a:pPr marL="628650" lvl="1" indent="-171450">
              <a:buFont typeface="Courier New"/>
              <a:buChar char="o"/>
              <a:defRPr sz="1800"/>
            </a:pPr>
            <a:r>
              <a:rPr lang="es-ES" sz="1100" spc="-6" dirty="0">
                <a:solidFill>
                  <a:srgbClr val="6D6E71"/>
                </a:solidFill>
                <a:latin typeface="Arial"/>
                <a:ea typeface="+mn-lt"/>
                <a:cs typeface="+mn-lt"/>
              </a:rPr>
              <a:t>CADUCADO</a:t>
            </a:r>
            <a:endParaRPr lang="es-ES" sz="1100" spc="-6" dirty="0">
              <a:solidFill>
                <a:srgbClr val="000000"/>
              </a:solidFill>
              <a:latin typeface="Arial"/>
              <a:ea typeface="+mn-lt"/>
              <a:cs typeface="+mn-lt"/>
            </a:endParaRPr>
          </a:p>
          <a:p>
            <a:pPr marL="628650" lvl="1" indent="-171450">
              <a:buFont typeface="Courier New"/>
              <a:buChar char="o"/>
              <a:defRPr sz="1800"/>
            </a:pPr>
            <a:r>
              <a:rPr lang="es-ES" sz="1100" spc="-6" dirty="0">
                <a:solidFill>
                  <a:srgbClr val="6D6E71"/>
                </a:solidFill>
                <a:latin typeface="Arial"/>
                <a:ea typeface="+mn-lt"/>
                <a:cs typeface="+mn-lt"/>
              </a:rPr>
              <a:t>REVOCADO</a:t>
            </a:r>
            <a:endParaRPr lang="es-ES" sz="1100" spc="-6" dirty="0">
              <a:solidFill>
                <a:srgbClr val="000000"/>
              </a:solidFill>
              <a:latin typeface="Arial"/>
              <a:ea typeface="+mn-lt"/>
              <a:cs typeface="+mn-lt"/>
            </a:endParaRPr>
          </a:p>
          <a:p>
            <a:pPr marL="628650" lvl="1" indent="-171450">
              <a:buFont typeface="Courier New"/>
              <a:buChar char="o"/>
              <a:defRPr sz="1800"/>
            </a:pPr>
            <a:r>
              <a:rPr lang="es-ES" sz="1100" spc="-6" dirty="0">
                <a:solidFill>
                  <a:srgbClr val="6D6E71"/>
                </a:solidFill>
                <a:latin typeface="Arial"/>
                <a:ea typeface="+mn-lt"/>
                <a:cs typeface="+mn-lt"/>
              </a:rPr>
              <a:t>EN_RECURSO</a:t>
            </a:r>
            <a:endParaRPr lang="es-ES" sz="1100" spc="-6" dirty="0">
              <a:solidFill>
                <a:srgbClr val="000000"/>
              </a:solidFill>
              <a:latin typeface="Arial"/>
              <a:ea typeface="+mn-lt"/>
              <a:cs typeface="+mn-lt"/>
            </a:endParaRPr>
          </a:p>
          <a:p>
            <a:pPr marL="628650" lvl="1" indent="-171450">
              <a:buFont typeface="Courier New"/>
              <a:buChar char="o"/>
              <a:defRPr sz="1800"/>
            </a:pPr>
            <a:r>
              <a:rPr lang="es-ES" sz="1100" spc="-6" dirty="0">
                <a:solidFill>
                  <a:srgbClr val="6D6E71"/>
                </a:solidFill>
                <a:latin typeface="Arial"/>
                <a:ea typeface="+mn-lt"/>
                <a:cs typeface="+mn-lt"/>
              </a:rPr>
              <a:t>ARCHIVADO</a:t>
            </a:r>
            <a:endParaRPr lang="es-ES" sz="1100" spc="-6" dirty="0">
              <a:solidFill>
                <a:srgbClr val="000000"/>
              </a:solidFill>
              <a:latin typeface="Arial"/>
              <a:ea typeface="+mn-lt"/>
              <a:cs typeface="+mn-lt"/>
            </a:endParaRPr>
          </a:p>
          <a:p>
            <a:pPr marL="285750" indent="-285750">
              <a:buFont typeface="Arial"/>
              <a:buChar char="•"/>
              <a:defRPr sz="1800"/>
            </a:pPr>
            <a:endParaRPr lang="es-ES" sz="1200" spc="-6" dirty="0">
              <a:solidFill>
                <a:srgbClr val="000000"/>
              </a:solidFill>
              <a:latin typeface="Segoe UI"/>
              <a:ea typeface="+mn-lt"/>
              <a:cs typeface="Segoe UI"/>
            </a:endParaRPr>
          </a:p>
          <a:p>
            <a:pPr marL="171450" indent="-171450">
              <a:buFont typeface="Arial"/>
              <a:buChar char="•"/>
              <a:defRPr sz="1800"/>
            </a:pPr>
            <a:r>
              <a:rPr lang="es-ES" sz="1100" b="1" spc="-6" dirty="0">
                <a:solidFill>
                  <a:srgbClr val="6D6E71"/>
                </a:solidFill>
                <a:latin typeface="Xunta Sans"/>
                <a:ea typeface="+mn-lt"/>
                <a:cs typeface="+mn-lt"/>
              </a:rPr>
              <a:t>Solicitantes: </a:t>
            </a:r>
            <a:r>
              <a:rPr lang="es-ES" sz="1100" spc="-6" dirty="0">
                <a:solidFill>
                  <a:srgbClr val="6D6E71"/>
                </a:solidFill>
                <a:latin typeface="Xunta Sans"/>
                <a:ea typeface="+mn-lt"/>
                <a:cs typeface="+mn-lt"/>
              </a:rPr>
              <a:t>Personas relacionadas con el expediente.</a:t>
            </a:r>
          </a:p>
          <a:p>
            <a:pPr marL="171450" indent="-171450">
              <a:buFont typeface="Arial"/>
              <a:buChar char="•"/>
              <a:defRPr sz="1800"/>
            </a:pPr>
            <a:r>
              <a:rPr lang="es-ES" sz="1100" b="1" spc="-6" dirty="0">
                <a:solidFill>
                  <a:srgbClr val="6D6E71"/>
                </a:solidFill>
                <a:latin typeface="Xunta Sans"/>
                <a:ea typeface="+mn-lt"/>
                <a:cs typeface="+mn-lt"/>
              </a:rPr>
              <a:t>Info adicional</a:t>
            </a:r>
            <a:r>
              <a:rPr lang="es-ES" sz="1100" spc="-6" dirty="0">
                <a:solidFill>
                  <a:srgbClr val="6D6E71"/>
                </a:solidFill>
                <a:latin typeface="Xunta Sans"/>
                <a:ea typeface="+mn-lt"/>
                <a:cs typeface="+mn-lt"/>
              </a:rPr>
              <a:t>: Información extra de interés para el administrado.</a:t>
            </a:r>
          </a:p>
          <a:p>
            <a:pPr marL="171450" indent="-171450">
              <a:buFont typeface="Arial"/>
              <a:buChar char="•"/>
              <a:defRPr sz="1800"/>
            </a:pPr>
            <a:r>
              <a:rPr lang="es-ES" sz="1100" b="1" spc="-6" dirty="0">
                <a:solidFill>
                  <a:srgbClr val="6D6E71"/>
                </a:solidFill>
                <a:latin typeface="Xunta Sans"/>
                <a:ea typeface="+mn-lt"/>
                <a:cs typeface="+mn-lt"/>
              </a:rPr>
              <a:t>Tags de búsqueda</a:t>
            </a:r>
            <a:r>
              <a:rPr lang="es-ES" sz="1100" spc="-6" dirty="0">
                <a:solidFill>
                  <a:srgbClr val="6D6E71"/>
                </a:solidFill>
                <a:latin typeface="Xunta Sans"/>
                <a:ea typeface="+mn-lt"/>
                <a:cs typeface="+mn-lt"/>
              </a:rPr>
              <a:t>: Etiquetas relacionadas con el expediente para facilitar su localización</a:t>
            </a:r>
          </a:p>
          <a:p>
            <a:pPr marL="171450" indent="-171450">
              <a:buFont typeface="Arial"/>
              <a:buChar char="•"/>
              <a:defRPr sz="1800"/>
            </a:pPr>
            <a:endParaRPr lang="es-ES" sz="1100" spc="-6" dirty="0">
              <a:solidFill>
                <a:srgbClr val="6D6E71"/>
              </a:solidFill>
              <a:latin typeface="Xunta Sans"/>
              <a:ea typeface="+mn-lt"/>
              <a:cs typeface="+mn-lt"/>
            </a:endParaRPr>
          </a:p>
          <a:p>
            <a:pPr>
              <a:defRPr sz="1800"/>
            </a:pPr>
            <a:endParaRPr lang="es-ES" sz="1100" spc="-6" dirty="0">
              <a:solidFill>
                <a:srgbClr val="6D6E71"/>
              </a:solidFill>
              <a:latin typeface="Xunta Sans"/>
              <a:ea typeface="+mn-lt"/>
              <a:cs typeface="+mn-lt"/>
            </a:endParaRPr>
          </a:p>
          <a:p>
            <a:pPr>
              <a:defRPr sz="1800"/>
            </a:pPr>
            <a:endParaRPr lang="es-ES" sz="1100" spc="-6" dirty="0">
              <a:solidFill>
                <a:srgbClr val="6D6E71"/>
              </a:solidFill>
              <a:latin typeface="Xunta Sans"/>
              <a:ea typeface="+mn-lt"/>
              <a:cs typeface="+mn-lt"/>
            </a:endParaRPr>
          </a:p>
          <a:p>
            <a:pPr>
              <a:defRPr sz="1800"/>
            </a:pPr>
            <a:endParaRPr lang="es-ES" sz="1100" spc="-6" dirty="0">
              <a:solidFill>
                <a:srgbClr val="6D6E71"/>
              </a:solidFill>
              <a:latin typeface="Xunta Sans"/>
              <a:ea typeface="+mn-lt"/>
              <a:cs typeface="+mn-lt"/>
            </a:endParaRPr>
          </a:p>
          <a:p>
            <a:pPr>
              <a:defRPr sz="1800"/>
            </a:pPr>
            <a:endParaRPr lang="es-ES" sz="1100" spc="-6" dirty="0">
              <a:solidFill>
                <a:srgbClr val="6D6E71"/>
              </a:solidFill>
              <a:latin typeface="Xunta Sans"/>
              <a:ea typeface="+mn-lt"/>
              <a:cs typeface="+mn-lt"/>
            </a:endParaRPr>
          </a:p>
          <a:p>
            <a:pPr>
              <a:defRPr sz="1800"/>
            </a:pPr>
            <a:endParaRPr lang="es-ES" sz="11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a:p>
            <a:pPr>
              <a:defRPr sz="1800"/>
            </a:pPr>
            <a:endParaRPr lang="es-ES" sz="1200" spc="-6" dirty="0">
              <a:solidFill>
                <a:srgbClr val="6D6E71"/>
              </a:solidFill>
              <a:latin typeface="Arial"/>
              <a:ea typeface="Roboto"/>
              <a:cs typeface="Arial"/>
            </a:endParaRPr>
          </a:p>
          <a:p>
            <a:pPr>
              <a:defRPr sz="1800"/>
            </a:pPr>
            <a:endParaRPr lang="es-ES" sz="1200" spc="-6" dirty="0">
              <a:solidFill>
                <a:srgbClr val="6D6E71"/>
              </a:solidFill>
              <a:latin typeface="Arial"/>
              <a:ea typeface="Roboto"/>
              <a:cs typeface="Arial"/>
            </a:endParaRPr>
          </a:p>
          <a:p>
            <a:pPr>
              <a:defRPr sz="1800"/>
            </a:pPr>
            <a:endParaRPr lang="es-ES" sz="1200" spc="-6" dirty="0">
              <a:solidFill>
                <a:srgbClr val="6D6E71"/>
              </a:solidFill>
              <a:latin typeface="Arial"/>
              <a:ea typeface="Roboto"/>
              <a:cs typeface="Arial"/>
            </a:endParaRPr>
          </a:p>
          <a:p>
            <a:pPr>
              <a:defRPr sz="1800"/>
            </a:pPr>
            <a:endParaRPr lang="es-ES" sz="1200" spc="-6" dirty="0">
              <a:solidFill>
                <a:srgbClr val="6D6E71"/>
              </a:solidFill>
              <a:latin typeface="Arial"/>
              <a:ea typeface="Roboto"/>
              <a:cs typeface="Arial"/>
            </a:endParaRPr>
          </a:p>
          <a:p>
            <a:pPr>
              <a:defRPr sz="1800"/>
            </a:pPr>
            <a:endParaRPr lang="es-ES" sz="1200" spc="-6" dirty="0">
              <a:solidFill>
                <a:srgbClr val="6D6E71"/>
              </a:solidFill>
              <a:latin typeface="Arial"/>
              <a:ea typeface="Roboto"/>
              <a:cs typeface="Arial"/>
            </a:endParaRPr>
          </a:p>
          <a:p>
            <a:pPr>
              <a:defRPr sz="1800"/>
            </a:pPr>
            <a:endParaRPr lang="es-ES" sz="1200" spc="-6" dirty="0">
              <a:solidFill>
                <a:srgbClr val="6D6E71"/>
              </a:solidFill>
              <a:latin typeface="Xunta Sans"/>
              <a:ea typeface="Roboto"/>
              <a:cs typeface="Arial"/>
            </a:endParaRPr>
          </a:p>
        </p:txBody>
      </p:sp>
    </p:spTree>
    <p:extLst>
      <p:ext uri="{BB962C8B-B14F-4D97-AF65-F5344CB8AC3E}">
        <p14:creationId xmlns:p14="http://schemas.microsoft.com/office/powerpoint/2010/main" val="530918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BC4"/>
        </a:solidFill>
        <a:effectLst/>
      </p:bgPr>
    </p:bg>
    <p:spTree>
      <p:nvGrpSpPr>
        <p:cNvPr id="1" name="">
          <a:extLst>
            <a:ext uri="{FF2B5EF4-FFF2-40B4-BE49-F238E27FC236}">
              <a16:creationId xmlns:a16="http://schemas.microsoft.com/office/drawing/2014/main" id="{F73B73E3-52FD-53EA-0AED-27B6EFC6C439}"/>
            </a:ext>
          </a:extLst>
        </p:cNvPr>
        <p:cNvGrpSpPr/>
        <p:nvPr/>
      </p:nvGrpSpPr>
      <p:grpSpPr>
        <a:xfrm>
          <a:off x="0" y="0"/>
          <a:ext cx="0" cy="0"/>
          <a:chOff x="0" y="0"/>
          <a:chExt cx="0" cy="0"/>
        </a:xfrm>
      </p:grpSpPr>
      <p:sp>
        <p:nvSpPr>
          <p:cNvPr id="96" name="object 11">
            <a:extLst>
              <a:ext uri="{FF2B5EF4-FFF2-40B4-BE49-F238E27FC236}">
                <a16:creationId xmlns:a16="http://schemas.microsoft.com/office/drawing/2014/main" id="{8A63AA66-44BE-A648-B5AB-2C40638C2DAA}"/>
              </a:ext>
            </a:extLst>
          </p:cNvPr>
          <p:cNvSpPr txBox="1"/>
          <p:nvPr/>
        </p:nvSpPr>
        <p:spPr>
          <a:xfrm>
            <a:off x="514068" y="975428"/>
            <a:ext cx="4272341" cy="845355"/>
          </a:xfrm>
          <a:prstGeom prst="rect">
            <a:avLst/>
          </a:prstGeom>
          <a:noFill/>
          <a:ln w="0">
            <a:noFill/>
          </a:ln>
        </p:spPr>
        <p:txBody>
          <a:bodyPr lIns="0" tIns="12240" rIns="0" bIns="0" anchor="t">
            <a:noAutofit/>
          </a:bodyPr>
          <a:lstStyle/>
          <a:p>
            <a:pPr marL="12065">
              <a:spcBef>
                <a:spcPts val="96"/>
              </a:spcBef>
            </a:pPr>
            <a:r>
              <a:rPr lang="gl-ES" b="1" spc="-7" dirty="0">
                <a:solidFill>
                  <a:schemeClr val="bg1"/>
                </a:solidFill>
                <a:latin typeface="Xunta Sans"/>
                <a:cs typeface="Segoe UI"/>
              </a:rPr>
              <a:t>2.2 Ventajas de informar el expediente a la Carpeta </a:t>
            </a:r>
            <a:r>
              <a:rPr lang="gl-ES" b="1" spc="-7" dirty="0" err="1">
                <a:solidFill>
                  <a:schemeClr val="bg1"/>
                </a:solidFill>
                <a:latin typeface="Xunta Sans"/>
                <a:cs typeface="Segoe UI"/>
              </a:rPr>
              <a:t>ciudadana</a:t>
            </a:r>
          </a:p>
        </p:txBody>
      </p:sp>
      <p:sp>
        <p:nvSpPr>
          <p:cNvPr id="97" name="object 12">
            <a:extLst>
              <a:ext uri="{FF2B5EF4-FFF2-40B4-BE49-F238E27FC236}">
                <a16:creationId xmlns:a16="http://schemas.microsoft.com/office/drawing/2014/main" id="{47843D7B-2E86-779A-6370-2B4E260E5287}"/>
              </a:ext>
            </a:extLst>
          </p:cNvPr>
          <p:cNvSpPr txBox="1"/>
          <p:nvPr/>
        </p:nvSpPr>
        <p:spPr>
          <a:xfrm>
            <a:off x="464396" y="2076211"/>
            <a:ext cx="4525445" cy="4326372"/>
          </a:xfrm>
          <a:prstGeom prst="rect">
            <a:avLst/>
          </a:prstGeom>
          <a:noFill/>
          <a:ln w="0">
            <a:noFill/>
          </a:ln>
        </p:spPr>
        <p:txBody>
          <a:bodyPr lIns="0" tIns="14760" rIns="0" bIns="0" anchor="t">
            <a:noAutofit/>
          </a:bodyPr>
          <a:lstStyle/>
          <a:p>
            <a:pPr marL="171450" indent="-171450">
              <a:spcAft>
                <a:spcPts val="1199"/>
              </a:spcAft>
              <a:buClr>
                <a:srgbClr val="FFFFFF"/>
              </a:buClr>
              <a:buSzPct val="45000"/>
              <a:buFont typeface="Arial"/>
              <a:buChar char="•"/>
            </a:pPr>
            <a:r>
              <a:rPr lang="es-ES" sz="1100" b="1" spc="4" dirty="0">
                <a:solidFill>
                  <a:srgbClr val="FFFFFF"/>
                </a:solidFill>
                <a:latin typeface="Xunta Sans"/>
              </a:rPr>
              <a:t>Información centralizada: </a:t>
            </a:r>
            <a:r>
              <a:rPr lang="es-ES" sz="1100" spc="4" dirty="0">
                <a:solidFill>
                  <a:srgbClr val="FFFFFF"/>
                </a:solidFill>
                <a:latin typeface="Xunta Sans"/>
              </a:rPr>
              <a:t>Los datos y documentos relativos al expediente se encuentran almacenados en un único punto. </a:t>
            </a:r>
          </a:p>
          <a:p>
            <a:pPr marL="171450" indent="-171450">
              <a:spcAft>
                <a:spcPts val="1199"/>
              </a:spcAft>
              <a:buClr>
                <a:srgbClr val="FFFFFF"/>
              </a:buClr>
              <a:buSzPct val="45000"/>
              <a:buFont typeface="Arial"/>
              <a:buChar char="•"/>
            </a:pPr>
            <a:r>
              <a:rPr lang="es-ES" sz="1100" b="1" spc="4" dirty="0">
                <a:solidFill>
                  <a:srgbClr val="FFFFFF"/>
                </a:solidFill>
                <a:latin typeface="Xunta Sans"/>
              </a:rPr>
              <a:t>Transparencia y trazabilidad: </a:t>
            </a:r>
            <a:r>
              <a:rPr lang="es-ES" sz="1100" spc="4" dirty="0">
                <a:solidFill>
                  <a:srgbClr val="FFFFFF"/>
                </a:solidFill>
                <a:latin typeface="Xunta Sans"/>
              </a:rPr>
              <a:t>El ciudadano puede consultar en todo momento el estado y la evolución de sus expedientes.</a:t>
            </a:r>
          </a:p>
          <a:p>
            <a:pPr marL="171450" indent="-171450">
              <a:spcAft>
                <a:spcPts val="1199"/>
              </a:spcAft>
              <a:buClr>
                <a:srgbClr val="FFFFFF"/>
              </a:buClr>
              <a:buSzPct val="45000"/>
              <a:buFont typeface="Arial"/>
              <a:buChar char="•"/>
            </a:pPr>
            <a:r>
              <a:rPr lang="es-ES" sz="1100" b="1" spc="4" dirty="0">
                <a:solidFill>
                  <a:srgbClr val="FFFFFF"/>
                </a:solidFill>
                <a:latin typeface="Xunta Sans"/>
              </a:rPr>
              <a:t>Acciones sobre el expediente: </a:t>
            </a:r>
            <a:r>
              <a:rPr lang="es-ES" sz="1100" spc="4" dirty="0">
                <a:solidFill>
                  <a:srgbClr val="FFFFFF"/>
                </a:solidFill>
                <a:latin typeface="Xunta Sans"/>
              </a:rPr>
              <a:t>El interesado puede realizar trámites posteriores sobre sus expedientes, por ejemplo, aportar documentación después de la presentación inicial, llevar a cabo una subsanación de un requerimiento...</a:t>
            </a:r>
          </a:p>
          <a:p>
            <a:pPr marL="171450" indent="-171450">
              <a:spcAft>
                <a:spcPts val="1199"/>
              </a:spcAft>
              <a:buClr>
                <a:srgbClr val="FFFFFF"/>
              </a:buClr>
              <a:buSzPct val="45000"/>
              <a:buFont typeface="Arial"/>
              <a:buChar char="•"/>
            </a:pPr>
            <a:endParaRPr lang="es-ES" sz="1100" spc="4" dirty="0">
              <a:solidFill>
                <a:srgbClr val="FFFFFF"/>
              </a:solidFill>
              <a:latin typeface="Xunta Sans"/>
            </a:endParaRPr>
          </a:p>
          <a:p>
            <a:pPr>
              <a:spcAft>
                <a:spcPts val="1199"/>
              </a:spcAft>
              <a:buClr>
                <a:srgbClr val="FFFFFF"/>
              </a:buClr>
              <a:buSzPct val="45000"/>
            </a:pPr>
            <a:r>
              <a:rPr lang="es-ES" sz="1100" spc="4" dirty="0">
                <a:solidFill>
                  <a:srgbClr val="FFFFFF"/>
                </a:solidFill>
                <a:latin typeface="Xunta Sans"/>
              </a:rPr>
              <a:t>Por tanto:</a:t>
            </a:r>
          </a:p>
          <a:p>
            <a:pPr>
              <a:spcAft>
                <a:spcPts val="1199"/>
              </a:spcAft>
              <a:buClr>
                <a:srgbClr val="FFFFFF"/>
              </a:buClr>
              <a:buSzPct val="45000"/>
            </a:pPr>
            <a:r>
              <a:rPr lang="es-ES" sz="1100" b="1" spc="4" dirty="0">
                <a:solidFill>
                  <a:srgbClr val="FFFFFF"/>
                </a:solidFill>
                <a:ea typeface="+mn-lt"/>
                <a:cs typeface="+mn-lt"/>
              </a:rPr>
              <a:t>Todos los sistemas de tramitación deberían actualizar la información de los expedientes en la Carpeta ciudadana, de tal modo que esta información esté disponible para la ciudadanía.</a:t>
            </a:r>
            <a:endParaRPr lang="es-ES" sz="1100" b="1" spc="4" dirty="0">
              <a:solidFill>
                <a:srgbClr val="FFFFFF"/>
              </a:solidFill>
              <a:latin typeface="Xunta Sans"/>
            </a:endParaRPr>
          </a:p>
        </p:txBody>
      </p:sp>
      <p:sp>
        <p:nvSpPr>
          <p:cNvPr id="4" name="Rectángulo 3">
            <a:extLst>
              <a:ext uri="{FF2B5EF4-FFF2-40B4-BE49-F238E27FC236}">
                <a16:creationId xmlns:a16="http://schemas.microsoft.com/office/drawing/2014/main" id="{2186CEAC-9331-BFF1-A1F8-2CA49FF6E244}"/>
              </a:ext>
            </a:extLst>
          </p:cNvPr>
          <p:cNvSpPr/>
          <p:nvPr/>
        </p:nvSpPr>
        <p:spPr>
          <a:xfrm>
            <a:off x="5243091" y="0"/>
            <a:ext cx="6938288"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a:extLst>
              <a:ext uri="{FF2B5EF4-FFF2-40B4-BE49-F238E27FC236}">
                <a16:creationId xmlns:a16="http://schemas.microsoft.com/office/drawing/2014/main" id="{62001832-0954-4D8A-FB6C-09BDA8CF3659}"/>
              </a:ext>
            </a:extLst>
          </p:cNvPr>
          <p:cNvPicPr/>
          <p:nvPr/>
        </p:nvPicPr>
        <p:blipFill>
          <a:blip r:embed="rId2"/>
          <a:stretch/>
        </p:blipFill>
        <p:spPr>
          <a:xfrm>
            <a:off x="788400" y="360000"/>
            <a:ext cx="1677600" cy="360000"/>
          </a:xfrm>
          <a:prstGeom prst="rect">
            <a:avLst/>
          </a:prstGeom>
          <a:ln w="0">
            <a:noFill/>
          </a:ln>
        </p:spPr>
      </p:pic>
      <p:sp>
        <p:nvSpPr>
          <p:cNvPr id="8" name="object 2">
            <a:extLst>
              <a:ext uri="{FF2B5EF4-FFF2-40B4-BE49-F238E27FC236}">
                <a16:creationId xmlns:a16="http://schemas.microsoft.com/office/drawing/2014/main" id="{83FCA681-2C18-C8F5-F4F0-07122E7BEA6C}"/>
              </a:ext>
            </a:extLst>
          </p:cNvPr>
          <p:cNvSpPr txBox="1"/>
          <p:nvPr/>
        </p:nvSpPr>
        <p:spPr>
          <a:xfrm>
            <a:off x="5376331" y="360000"/>
            <a:ext cx="6671807" cy="4792322"/>
          </a:xfrm>
          <a:prstGeom prst="rect">
            <a:avLst/>
          </a:prstGeom>
          <a:noFill/>
          <a:ln>
            <a:noFill/>
          </a:ln>
        </p:spPr>
        <p:txBody>
          <a:bodyPr vert="horz" wrap="square" lIns="0" tIns="12240" rIns="0" bIns="0" anchor="t" anchorCtr="0" compatLnSpc="0">
            <a:spAutoFit/>
          </a:bodyPr>
          <a:lstStyle/>
          <a:p>
            <a:pPr>
              <a:defRPr sz="1800"/>
            </a:pPr>
            <a:r>
              <a:rPr lang="es-ES" sz="1200" spc="-6" dirty="0">
                <a:solidFill>
                  <a:srgbClr val="6D6E71"/>
                </a:solidFill>
                <a:latin typeface="Xunta Sans"/>
                <a:ea typeface="+mn-lt"/>
                <a:cs typeface="+mn-lt"/>
              </a:rPr>
              <a:t>La ciudadanía puede acceder y consultar la información de su Carpeta ciudadana a través del área privada de la Sede Electrónica y también de la app XuntaEu.</a:t>
            </a:r>
          </a:p>
          <a:p>
            <a:pPr>
              <a:defRPr sz="1800"/>
            </a:pPr>
            <a:endParaRPr lang="es-ES" sz="1200" spc="-6" dirty="0">
              <a:solidFill>
                <a:srgbClr val="6D6E71"/>
              </a:solidFill>
              <a:latin typeface="Xunta Sans"/>
              <a:ea typeface="+mn-lt"/>
              <a:cs typeface="+mn-lt"/>
            </a:endParaRPr>
          </a:p>
          <a:p>
            <a:pPr>
              <a:defRPr sz="1800"/>
            </a:pPr>
            <a:r>
              <a:rPr lang="es-ES" sz="1200" b="1" u="sng" spc="-6" dirty="0">
                <a:solidFill>
                  <a:srgbClr val="6D6E71"/>
                </a:solidFill>
                <a:latin typeface="Xunta Sans"/>
                <a:ea typeface="Roboto"/>
                <a:cs typeface="Arial"/>
              </a:rPr>
              <a:t>Área privada de la Sede Electrónica</a:t>
            </a:r>
          </a:p>
          <a:p>
            <a:pPr>
              <a:defRPr sz="1800"/>
            </a:pPr>
            <a:endParaRPr lang="es-ES" sz="12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a:p>
            <a:pPr>
              <a:defRPr sz="1800"/>
            </a:pPr>
            <a:endParaRPr lang="es-ES" sz="1200" u="sng" spc="-6" dirty="0">
              <a:solidFill>
                <a:srgbClr val="6D6E71"/>
              </a:solidFill>
              <a:latin typeface="Xunta Sans"/>
              <a:ea typeface="Roboto"/>
              <a:cs typeface="Arial"/>
            </a:endParaRPr>
          </a:p>
          <a:p>
            <a:pPr>
              <a:defRPr sz="1800"/>
            </a:pPr>
            <a:r>
              <a:rPr lang="es-ES" sz="1200" b="1" u="sng" spc="-6" dirty="0">
                <a:solidFill>
                  <a:srgbClr val="6D6E71"/>
                </a:solidFill>
                <a:latin typeface="Xunta Sans"/>
                <a:ea typeface="Roboto"/>
                <a:cs typeface="Arial"/>
              </a:rPr>
              <a:t>XuntaEu</a:t>
            </a:r>
          </a:p>
          <a:p>
            <a:pPr>
              <a:defRPr sz="1800"/>
            </a:pPr>
            <a:endParaRPr lang="es-ES" sz="1200" spc="-6" dirty="0">
              <a:solidFill>
                <a:srgbClr val="6D6E71"/>
              </a:solidFill>
              <a:latin typeface="Xunta Sans"/>
              <a:ea typeface="Roboto"/>
              <a:cs typeface="Arial"/>
            </a:endParaRPr>
          </a:p>
          <a:p>
            <a:pPr>
              <a:defRPr sz="1800"/>
            </a:pPr>
            <a:endParaRPr lang="es-ES" sz="1200" spc="-6" dirty="0">
              <a:solidFill>
                <a:srgbClr val="6D6E71"/>
              </a:solidFill>
              <a:latin typeface="Xunta Sans"/>
              <a:ea typeface="Roboto"/>
              <a:cs typeface="Arial"/>
            </a:endParaRPr>
          </a:p>
          <a:p>
            <a:pPr>
              <a:defRPr sz="1800"/>
            </a:pPr>
            <a:endParaRPr lang="es-ES" sz="1200" spc="-6" dirty="0">
              <a:solidFill>
                <a:srgbClr val="6D6E71"/>
              </a:solidFill>
              <a:latin typeface="Arial"/>
              <a:ea typeface="Roboto"/>
              <a:cs typeface="Arial"/>
            </a:endParaRPr>
          </a:p>
          <a:p>
            <a:pPr>
              <a:defRPr sz="1800"/>
            </a:pPr>
            <a:endParaRPr lang="es-ES" sz="1200" spc="-6" dirty="0">
              <a:solidFill>
                <a:srgbClr val="6D6E71"/>
              </a:solidFill>
              <a:latin typeface="Arial"/>
              <a:ea typeface="Roboto"/>
              <a:cs typeface="Arial"/>
            </a:endParaRPr>
          </a:p>
          <a:p>
            <a:pPr>
              <a:defRPr sz="1800"/>
            </a:pPr>
            <a:endParaRPr lang="es-ES" sz="1200" spc="-6" dirty="0">
              <a:solidFill>
                <a:srgbClr val="6D6E71"/>
              </a:solidFill>
              <a:latin typeface="Arial"/>
              <a:ea typeface="Roboto"/>
              <a:cs typeface="Arial"/>
            </a:endParaRPr>
          </a:p>
          <a:p>
            <a:pPr>
              <a:defRPr sz="1800"/>
            </a:pPr>
            <a:endParaRPr lang="es-ES" sz="1200" spc="-6" dirty="0">
              <a:solidFill>
                <a:srgbClr val="6D6E71"/>
              </a:solidFill>
              <a:latin typeface="Arial"/>
              <a:ea typeface="Roboto"/>
              <a:cs typeface="Arial"/>
            </a:endParaRPr>
          </a:p>
          <a:p>
            <a:pPr>
              <a:defRPr sz="1800"/>
            </a:pPr>
            <a:endParaRPr lang="es-ES" sz="1200" spc="-6" dirty="0">
              <a:solidFill>
                <a:srgbClr val="6D6E71"/>
              </a:solidFill>
              <a:latin typeface="Arial"/>
              <a:ea typeface="Roboto"/>
              <a:cs typeface="Arial"/>
            </a:endParaRPr>
          </a:p>
          <a:p>
            <a:pPr>
              <a:defRPr sz="1800"/>
            </a:pPr>
            <a:endParaRPr lang="es-ES" sz="1200" spc="-6" dirty="0">
              <a:solidFill>
                <a:srgbClr val="6D6E71"/>
              </a:solidFill>
              <a:latin typeface="Xunta Sans"/>
              <a:ea typeface="Roboto"/>
              <a:cs typeface="Arial"/>
            </a:endParaRPr>
          </a:p>
        </p:txBody>
      </p:sp>
      <p:pic>
        <p:nvPicPr>
          <p:cNvPr id="3" name="Picture 2">
            <a:extLst>
              <a:ext uri="{FF2B5EF4-FFF2-40B4-BE49-F238E27FC236}">
                <a16:creationId xmlns:a16="http://schemas.microsoft.com/office/drawing/2014/main" id="{46F691E0-E2EE-7A84-8146-5CEBB3A16633}"/>
              </a:ext>
            </a:extLst>
          </p:cNvPr>
          <p:cNvPicPr>
            <a:picLocks noChangeAspect="1"/>
          </p:cNvPicPr>
          <p:nvPr/>
        </p:nvPicPr>
        <p:blipFill>
          <a:blip r:embed="rId3"/>
          <a:stretch>
            <a:fillRect/>
          </a:stretch>
        </p:blipFill>
        <p:spPr>
          <a:xfrm>
            <a:off x="6590901" y="1672536"/>
            <a:ext cx="3431989" cy="1472188"/>
          </a:xfrm>
          <a:prstGeom prst="rect">
            <a:avLst/>
          </a:prstGeom>
        </p:spPr>
      </p:pic>
      <p:pic>
        <p:nvPicPr>
          <p:cNvPr id="9" name="Picture 8">
            <a:extLst>
              <a:ext uri="{FF2B5EF4-FFF2-40B4-BE49-F238E27FC236}">
                <a16:creationId xmlns:a16="http://schemas.microsoft.com/office/drawing/2014/main" id="{BFA69642-749C-4936-9025-315CBABE5F12}"/>
              </a:ext>
            </a:extLst>
          </p:cNvPr>
          <p:cNvPicPr>
            <a:picLocks noChangeAspect="1"/>
          </p:cNvPicPr>
          <p:nvPr/>
        </p:nvPicPr>
        <p:blipFill>
          <a:blip r:embed="rId4"/>
          <a:stretch>
            <a:fillRect/>
          </a:stretch>
        </p:blipFill>
        <p:spPr>
          <a:xfrm>
            <a:off x="5620801" y="1174514"/>
            <a:ext cx="5763628" cy="419602"/>
          </a:xfrm>
          <a:prstGeom prst="rect">
            <a:avLst/>
          </a:prstGeom>
        </p:spPr>
      </p:pic>
      <p:pic>
        <p:nvPicPr>
          <p:cNvPr id="6" name="Picture 5">
            <a:extLst>
              <a:ext uri="{FF2B5EF4-FFF2-40B4-BE49-F238E27FC236}">
                <a16:creationId xmlns:a16="http://schemas.microsoft.com/office/drawing/2014/main" id="{DA02335F-B465-2556-8397-738055108291}"/>
              </a:ext>
            </a:extLst>
          </p:cNvPr>
          <p:cNvPicPr>
            <a:picLocks noChangeAspect="1"/>
          </p:cNvPicPr>
          <p:nvPr/>
        </p:nvPicPr>
        <p:blipFill>
          <a:blip r:embed="rId5"/>
          <a:srcRect t="6166" r="1064" b="2383"/>
          <a:stretch>
            <a:fillRect/>
          </a:stretch>
        </p:blipFill>
        <p:spPr>
          <a:xfrm>
            <a:off x="7639139" y="3596487"/>
            <a:ext cx="1726952" cy="3144102"/>
          </a:xfrm>
          <a:prstGeom prst="rect">
            <a:avLst/>
          </a:prstGeom>
        </p:spPr>
      </p:pic>
    </p:spTree>
    <p:extLst>
      <p:ext uri="{BB962C8B-B14F-4D97-AF65-F5344CB8AC3E}">
        <p14:creationId xmlns:p14="http://schemas.microsoft.com/office/powerpoint/2010/main" val="4187514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F7CF82A-96E5-F899-C889-1BA823F480F4}"/>
            </a:ext>
          </a:extLst>
        </p:cNvPr>
        <p:cNvGrpSpPr/>
        <p:nvPr/>
      </p:nvGrpSpPr>
      <p:grpSpPr>
        <a:xfrm>
          <a:off x="0" y="0"/>
          <a:ext cx="0" cy="0"/>
          <a:chOff x="0" y="0"/>
          <a:chExt cx="0" cy="0"/>
        </a:xfrm>
      </p:grpSpPr>
      <p:sp>
        <p:nvSpPr>
          <p:cNvPr id="91" name="object 7">
            <a:extLst>
              <a:ext uri="{FF2B5EF4-FFF2-40B4-BE49-F238E27FC236}">
                <a16:creationId xmlns:a16="http://schemas.microsoft.com/office/drawing/2014/main" id="{C423EDE8-2BA7-15EB-0CE0-FBDF05E49C02}"/>
              </a:ext>
            </a:extLst>
          </p:cNvPr>
          <p:cNvSpPr txBox="1"/>
          <p:nvPr/>
        </p:nvSpPr>
        <p:spPr>
          <a:xfrm>
            <a:off x="305180" y="887193"/>
            <a:ext cx="6501496" cy="601102"/>
          </a:xfrm>
          <a:prstGeom prst="rect">
            <a:avLst/>
          </a:prstGeom>
          <a:noFill/>
          <a:ln w="0">
            <a:noFill/>
          </a:ln>
        </p:spPr>
        <p:txBody>
          <a:bodyPr lIns="0" tIns="12240" rIns="0" bIns="0" anchor="t">
            <a:noAutofit/>
          </a:bodyPr>
          <a:lstStyle/>
          <a:p>
            <a:pPr marL="12065">
              <a:spcBef>
                <a:spcPts val="96"/>
              </a:spcBef>
            </a:pPr>
            <a:r>
              <a:rPr lang="es-ES" b="1" spc="-7" dirty="0">
                <a:solidFill>
                  <a:srgbClr val="0070C0"/>
                </a:solidFill>
                <a:latin typeface="Xunta Sans"/>
                <a:cs typeface="Arial"/>
              </a:rPr>
              <a:t>Listado de expedientes</a:t>
            </a:r>
          </a:p>
        </p:txBody>
      </p:sp>
      <p:pic>
        <p:nvPicPr>
          <p:cNvPr id="32" name="Imagen 31">
            <a:extLst>
              <a:ext uri="{FF2B5EF4-FFF2-40B4-BE49-F238E27FC236}">
                <a16:creationId xmlns:a16="http://schemas.microsoft.com/office/drawing/2014/main" id="{69FA6C4F-1EE7-5D6D-05B5-BF9A424921A8}"/>
              </a:ext>
            </a:extLst>
          </p:cNvPr>
          <p:cNvPicPr/>
          <p:nvPr/>
        </p:nvPicPr>
        <p:blipFill>
          <a:blip r:embed="rId2"/>
          <a:stretch/>
        </p:blipFill>
        <p:spPr>
          <a:xfrm>
            <a:off x="788400" y="360000"/>
            <a:ext cx="1677600" cy="360000"/>
          </a:xfrm>
          <a:prstGeom prst="rect">
            <a:avLst/>
          </a:prstGeom>
          <a:ln w="0">
            <a:noFill/>
          </a:ln>
        </p:spPr>
      </p:pic>
      <p:pic>
        <p:nvPicPr>
          <p:cNvPr id="4" name="Picture 3">
            <a:extLst>
              <a:ext uri="{FF2B5EF4-FFF2-40B4-BE49-F238E27FC236}">
                <a16:creationId xmlns:a16="http://schemas.microsoft.com/office/drawing/2014/main" id="{A1BCD28B-C66A-2635-0520-F3BCAF9AA853}"/>
              </a:ext>
            </a:extLst>
          </p:cNvPr>
          <p:cNvPicPr>
            <a:picLocks noChangeAspect="1"/>
          </p:cNvPicPr>
          <p:nvPr/>
        </p:nvPicPr>
        <p:blipFill>
          <a:blip r:embed="rId3"/>
          <a:stretch>
            <a:fillRect/>
          </a:stretch>
        </p:blipFill>
        <p:spPr>
          <a:xfrm>
            <a:off x="306429" y="1523998"/>
            <a:ext cx="5975656" cy="3810003"/>
          </a:xfrm>
          <a:prstGeom prst="rect">
            <a:avLst/>
          </a:prstGeom>
        </p:spPr>
      </p:pic>
      <p:pic>
        <p:nvPicPr>
          <p:cNvPr id="3" name="Picture 2">
            <a:extLst>
              <a:ext uri="{FF2B5EF4-FFF2-40B4-BE49-F238E27FC236}">
                <a16:creationId xmlns:a16="http://schemas.microsoft.com/office/drawing/2014/main" id="{6D79D956-A4B0-6465-4126-2998BC16D9B9}"/>
              </a:ext>
            </a:extLst>
          </p:cNvPr>
          <p:cNvPicPr>
            <a:picLocks noChangeAspect="1"/>
          </p:cNvPicPr>
          <p:nvPr/>
        </p:nvPicPr>
        <p:blipFill>
          <a:blip r:embed="rId4"/>
          <a:stretch>
            <a:fillRect/>
          </a:stretch>
        </p:blipFill>
        <p:spPr>
          <a:xfrm>
            <a:off x="7831457" y="1525362"/>
            <a:ext cx="2561032" cy="5251358"/>
          </a:xfrm>
          <a:prstGeom prst="rect">
            <a:avLst/>
          </a:prstGeom>
        </p:spPr>
      </p:pic>
      <p:sp>
        <p:nvSpPr>
          <p:cNvPr id="6" name="object 2">
            <a:extLst>
              <a:ext uri="{FF2B5EF4-FFF2-40B4-BE49-F238E27FC236}">
                <a16:creationId xmlns:a16="http://schemas.microsoft.com/office/drawing/2014/main" id="{F133D175-F6EE-3269-15E8-36027709335C}"/>
              </a:ext>
            </a:extLst>
          </p:cNvPr>
          <p:cNvSpPr txBox="1"/>
          <p:nvPr/>
        </p:nvSpPr>
        <p:spPr>
          <a:xfrm>
            <a:off x="307194" y="1286299"/>
            <a:ext cx="10575355" cy="489413"/>
          </a:xfrm>
          <a:prstGeom prst="rect">
            <a:avLst/>
          </a:prstGeom>
          <a:noFill/>
          <a:ln>
            <a:noFill/>
          </a:ln>
        </p:spPr>
        <p:txBody>
          <a:bodyPr vert="horz" wrap="square" lIns="0" tIns="12240" rIns="0" bIns="0" anchor="t" anchorCtr="0" compatLnSpc="0">
            <a:spAutoFit/>
          </a:bodyPr>
          <a:lstStyle/>
          <a:p>
            <a:pPr marL="12065" marR="4445">
              <a:spcBef>
                <a:spcPts val="96"/>
              </a:spcBef>
              <a:defRPr sz="1800"/>
            </a:pPr>
            <a:r>
              <a:rPr lang="es-ES" sz="1400" b="1" u="sng" spc="-6" dirty="0">
                <a:solidFill>
                  <a:srgbClr val="6D6E71"/>
                </a:solidFill>
                <a:latin typeface="Xunta Sans"/>
                <a:ea typeface="Roboto"/>
                <a:cs typeface="+mn-lt"/>
              </a:rPr>
              <a:t>Área privada de la Sede Electrónica:</a:t>
            </a:r>
            <a:r>
              <a:rPr lang="en-US" sz="1400" b="1" dirty="0">
                <a:solidFill>
                  <a:srgbClr val="000000"/>
                </a:solidFill>
                <a:latin typeface="Xunta Sans"/>
                <a:ea typeface="Roboto"/>
                <a:cs typeface="+mn-lt"/>
              </a:rPr>
              <a:t>                          </a:t>
            </a:r>
            <a:r>
              <a:rPr lang="es-ES" sz="1400" b="1" dirty="0">
                <a:solidFill>
                  <a:srgbClr val="6D6E71"/>
                </a:solidFill>
                <a:latin typeface="Arial"/>
                <a:ea typeface="Roboto"/>
                <a:cs typeface="+mn-lt"/>
              </a:rPr>
              <a:t> </a:t>
            </a:r>
            <a:r>
              <a:rPr lang="es-ES" sz="1400" b="1" dirty="0">
                <a:solidFill>
                  <a:srgbClr val="6D6E71"/>
                </a:solidFill>
                <a:ea typeface="+mn-lt"/>
                <a:cs typeface="+mn-lt"/>
              </a:rPr>
              <a:t>    </a:t>
            </a:r>
            <a:r>
              <a:rPr lang="es-ES" sz="1400" b="1" u="sng" dirty="0">
                <a:solidFill>
                  <a:srgbClr val="6D6E71"/>
                </a:solidFill>
                <a:ea typeface="+mn-lt"/>
                <a:cs typeface="+mn-lt"/>
              </a:rPr>
              <a:t>XuntaEu:</a:t>
            </a:r>
            <a:endParaRPr lang="en-US" sz="1400" b="1" u="sng" dirty="0">
              <a:latin typeface="Xunta Sans"/>
              <a:ea typeface="Roboto"/>
              <a:cs typeface="Arial"/>
            </a:endParaRPr>
          </a:p>
          <a:p>
            <a:pPr>
              <a:defRPr sz="1800"/>
            </a:pPr>
            <a:endParaRPr lang="es-ES" dirty="0">
              <a:solidFill>
                <a:srgbClr val="000000"/>
              </a:solidFill>
              <a:latin typeface="Arial"/>
              <a:ea typeface="Roboto"/>
              <a:cs typeface="Arial"/>
            </a:endParaRPr>
          </a:p>
        </p:txBody>
      </p:sp>
    </p:spTree>
    <p:extLst>
      <p:ext uri="{BB962C8B-B14F-4D97-AF65-F5344CB8AC3E}">
        <p14:creationId xmlns:p14="http://schemas.microsoft.com/office/powerpoint/2010/main" val="580091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0645F59-F1BA-BD3F-BAD7-A2695AC431CC}"/>
            </a:ext>
          </a:extLst>
        </p:cNvPr>
        <p:cNvGrpSpPr/>
        <p:nvPr/>
      </p:nvGrpSpPr>
      <p:grpSpPr>
        <a:xfrm>
          <a:off x="0" y="0"/>
          <a:ext cx="0" cy="0"/>
          <a:chOff x="0" y="0"/>
          <a:chExt cx="0" cy="0"/>
        </a:xfrm>
      </p:grpSpPr>
      <p:sp>
        <p:nvSpPr>
          <p:cNvPr id="91" name="object 7">
            <a:extLst>
              <a:ext uri="{FF2B5EF4-FFF2-40B4-BE49-F238E27FC236}">
                <a16:creationId xmlns:a16="http://schemas.microsoft.com/office/drawing/2014/main" id="{CBCA0E1C-C502-919B-6167-70FDA74F0091}"/>
              </a:ext>
            </a:extLst>
          </p:cNvPr>
          <p:cNvSpPr txBox="1"/>
          <p:nvPr/>
        </p:nvSpPr>
        <p:spPr>
          <a:xfrm>
            <a:off x="305180" y="887193"/>
            <a:ext cx="6501496" cy="601102"/>
          </a:xfrm>
          <a:prstGeom prst="rect">
            <a:avLst/>
          </a:prstGeom>
          <a:noFill/>
          <a:ln w="0">
            <a:noFill/>
          </a:ln>
        </p:spPr>
        <p:txBody>
          <a:bodyPr lIns="0" tIns="12240" rIns="0" bIns="0" anchor="t">
            <a:noAutofit/>
          </a:bodyPr>
          <a:lstStyle/>
          <a:p>
            <a:pPr marL="12065">
              <a:spcBef>
                <a:spcPts val="96"/>
              </a:spcBef>
            </a:pPr>
            <a:r>
              <a:rPr lang="es-ES" b="1" spc="-7" dirty="0">
                <a:solidFill>
                  <a:srgbClr val="0070C0"/>
                </a:solidFill>
                <a:latin typeface="Xunta Sans"/>
                <a:cs typeface="Arial"/>
              </a:rPr>
              <a:t>Detalle de expediente</a:t>
            </a:r>
          </a:p>
        </p:txBody>
      </p:sp>
      <p:pic>
        <p:nvPicPr>
          <p:cNvPr id="32" name="Imagen 31">
            <a:extLst>
              <a:ext uri="{FF2B5EF4-FFF2-40B4-BE49-F238E27FC236}">
                <a16:creationId xmlns:a16="http://schemas.microsoft.com/office/drawing/2014/main" id="{6B2F9D4F-88BF-C55A-F845-6D2812D2AA86}"/>
              </a:ext>
            </a:extLst>
          </p:cNvPr>
          <p:cNvPicPr/>
          <p:nvPr/>
        </p:nvPicPr>
        <p:blipFill>
          <a:blip r:embed="rId2"/>
          <a:stretch/>
        </p:blipFill>
        <p:spPr>
          <a:xfrm>
            <a:off x="788400" y="360000"/>
            <a:ext cx="1677600" cy="360000"/>
          </a:xfrm>
          <a:prstGeom prst="rect">
            <a:avLst/>
          </a:prstGeom>
          <a:ln w="0">
            <a:noFill/>
          </a:ln>
        </p:spPr>
      </p:pic>
      <p:pic>
        <p:nvPicPr>
          <p:cNvPr id="4" name="Picture 3">
            <a:extLst>
              <a:ext uri="{FF2B5EF4-FFF2-40B4-BE49-F238E27FC236}">
                <a16:creationId xmlns:a16="http://schemas.microsoft.com/office/drawing/2014/main" id="{204F4B54-20A1-8BED-65A8-1113F93106BF}"/>
              </a:ext>
            </a:extLst>
          </p:cNvPr>
          <p:cNvPicPr>
            <a:picLocks noChangeAspect="1"/>
          </p:cNvPicPr>
          <p:nvPr/>
        </p:nvPicPr>
        <p:blipFill>
          <a:blip r:embed="rId3"/>
          <a:stretch>
            <a:fillRect/>
          </a:stretch>
        </p:blipFill>
        <p:spPr>
          <a:xfrm>
            <a:off x="6892873" y="1677764"/>
            <a:ext cx="2365805" cy="5180238"/>
          </a:xfrm>
          <a:prstGeom prst="rect">
            <a:avLst/>
          </a:prstGeom>
        </p:spPr>
      </p:pic>
      <p:pic>
        <p:nvPicPr>
          <p:cNvPr id="2" name="Picture 1">
            <a:extLst>
              <a:ext uri="{FF2B5EF4-FFF2-40B4-BE49-F238E27FC236}">
                <a16:creationId xmlns:a16="http://schemas.microsoft.com/office/drawing/2014/main" id="{19439528-5B14-3600-D50F-334F2ABFBB56}"/>
              </a:ext>
            </a:extLst>
          </p:cNvPr>
          <p:cNvPicPr>
            <a:picLocks noChangeAspect="1"/>
          </p:cNvPicPr>
          <p:nvPr/>
        </p:nvPicPr>
        <p:blipFill>
          <a:blip r:embed="rId4"/>
          <a:stretch>
            <a:fillRect/>
          </a:stretch>
        </p:blipFill>
        <p:spPr>
          <a:xfrm>
            <a:off x="9513310" y="1676400"/>
            <a:ext cx="2441460" cy="5080000"/>
          </a:xfrm>
          <a:prstGeom prst="rect">
            <a:avLst/>
          </a:prstGeom>
        </p:spPr>
      </p:pic>
      <p:pic>
        <p:nvPicPr>
          <p:cNvPr id="3" name="Picture 2">
            <a:extLst>
              <a:ext uri="{FF2B5EF4-FFF2-40B4-BE49-F238E27FC236}">
                <a16:creationId xmlns:a16="http://schemas.microsoft.com/office/drawing/2014/main" id="{3039F2A3-6F19-AB6E-87FB-5B569A48E82A}"/>
              </a:ext>
            </a:extLst>
          </p:cNvPr>
          <p:cNvPicPr>
            <a:picLocks noChangeAspect="1"/>
          </p:cNvPicPr>
          <p:nvPr/>
        </p:nvPicPr>
        <p:blipFill>
          <a:blip r:embed="rId5"/>
          <a:stretch>
            <a:fillRect/>
          </a:stretch>
        </p:blipFill>
        <p:spPr>
          <a:xfrm>
            <a:off x="309562" y="1680210"/>
            <a:ext cx="6045835" cy="3995420"/>
          </a:xfrm>
          <a:prstGeom prst="rect">
            <a:avLst/>
          </a:prstGeom>
        </p:spPr>
      </p:pic>
      <p:sp>
        <p:nvSpPr>
          <p:cNvPr id="8" name="object 2">
            <a:extLst>
              <a:ext uri="{FF2B5EF4-FFF2-40B4-BE49-F238E27FC236}">
                <a16:creationId xmlns:a16="http://schemas.microsoft.com/office/drawing/2014/main" id="{ECE0A9D4-5D35-FDEB-D281-908B79AB38E2}"/>
              </a:ext>
            </a:extLst>
          </p:cNvPr>
          <p:cNvSpPr txBox="1"/>
          <p:nvPr/>
        </p:nvSpPr>
        <p:spPr>
          <a:xfrm>
            <a:off x="307194" y="1337099"/>
            <a:ext cx="10575355" cy="489413"/>
          </a:xfrm>
          <a:prstGeom prst="rect">
            <a:avLst/>
          </a:prstGeom>
          <a:noFill/>
          <a:ln>
            <a:noFill/>
          </a:ln>
        </p:spPr>
        <p:txBody>
          <a:bodyPr vert="horz" wrap="square" lIns="0" tIns="12240" rIns="0" bIns="0" anchor="t" anchorCtr="0" compatLnSpc="0">
            <a:spAutoFit/>
          </a:bodyPr>
          <a:lstStyle/>
          <a:p>
            <a:pPr marL="12065" marR="4445">
              <a:spcBef>
                <a:spcPts val="96"/>
              </a:spcBef>
              <a:defRPr sz="1800"/>
            </a:pPr>
            <a:r>
              <a:rPr lang="es-ES" sz="1400" b="1" u="sng" spc="-6" dirty="0">
                <a:solidFill>
                  <a:srgbClr val="6D6E71"/>
                </a:solidFill>
                <a:latin typeface="Xunta Sans"/>
                <a:ea typeface="Roboto"/>
                <a:cs typeface="+mn-lt"/>
              </a:rPr>
              <a:t>Área privada de la Sede Electrónica</a:t>
            </a:r>
            <a:r>
              <a:rPr lang="en-US" sz="1400" b="1" dirty="0">
                <a:solidFill>
                  <a:srgbClr val="000000"/>
                </a:solidFill>
                <a:latin typeface="Xunta Sans"/>
                <a:ea typeface="Roboto"/>
                <a:cs typeface="+mn-lt"/>
              </a:rPr>
              <a:t>                          </a:t>
            </a:r>
            <a:r>
              <a:rPr lang="es-ES" sz="1400" b="1" dirty="0">
                <a:solidFill>
                  <a:srgbClr val="6D6E71"/>
                </a:solidFill>
                <a:latin typeface="Arial"/>
                <a:ea typeface="Roboto"/>
                <a:cs typeface="+mn-lt"/>
              </a:rPr>
              <a:t> </a:t>
            </a:r>
            <a:r>
              <a:rPr lang="es-ES" sz="1400" b="1" dirty="0">
                <a:solidFill>
                  <a:srgbClr val="6D6E71"/>
                </a:solidFill>
                <a:ea typeface="+mn-lt"/>
                <a:cs typeface="+mn-lt"/>
              </a:rPr>
              <a:t>             </a:t>
            </a:r>
            <a:r>
              <a:rPr lang="es-ES" sz="1400" b="1" u="sng" dirty="0">
                <a:solidFill>
                  <a:srgbClr val="6D6E71"/>
                </a:solidFill>
                <a:ea typeface="+mn-lt"/>
                <a:cs typeface="+mn-lt"/>
              </a:rPr>
              <a:t>XuntaEu</a:t>
            </a:r>
            <a:endParaRPr lang="es-ES" sz="1400" b="1" u="sng" dirty="0">
              <a:solidFill>
                <a:srgbClr val="6D6E71"/>
              </a:solidFill>
              <a:latin typeface="Arial"/>
              <a:ea typeface="Roboto"/>
              <a:cs typeface="Arial"/>
            </a:endParaRPr>
          </a:p>
          <a:p>
            <a:pPr>
              <a:defRPr sz="1800"/>
            </a:pPr>
            <a:endParaRPr lang="es-ES" dirty="0">
              <a:solidFill>
                <a:srgbClr val="000000"/>
              </a:solidFill>
              <a:latin typeface="Arial"/>
              <a:ea typeface="Roboto"/>
              <a:cs typeface="Arial"/>
            </a:endParaRPr>
          </a:p>
        </p:txBody>
      </p:sp>
    </p:spTree>
    <p:extLst>
      <p:ext uri="{BB962C8B-B14F-4D97-AF65-F5344CB8AC3E}">
        <p14:creationId xmlns:p14="http://schemas.microsoft.com/office/powerpoint/2010/main" val="2498795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9651D8ABAE1C5419BDDDD53D53229C3" ma:contentTypeVersion="15" ma:contentTypeDescription="Crear nuevo documento." ma:contentTypeScope="" ma:versionID="65b0e7be25239fa85a466c0d2d4eb4d1">
  <xsd:schema xmlns:xsd="http://www.w3.org/2001/XMLSchema" xmlns:xs="http://www.w3.org/2001/XMLSchema" xmlns:p="http://schemas.microsoft.com/office/2006/metadata/properties" xmlns:ns3="664480c1-8567-4559-97f8-149d8bdc5596" xmlns:ns4="79e53a31-de17-4215-86ae-21d1fb5311f2" targetNamespace="http://schemas.microsoft.com/office/2006/metadata/properties" ma:root="true" ma:fieldsID="35c83b90bfe39351d5ce13d17ef8cdd7" ns3:_="" ns4:_="">
    <xsd:import namespace="664480c1-8567-4559-97f8-149d8bdc5596"/>
    <xsd:import namespace="79e53a31-de17-4215-86ae-21d1fb5311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_activity" minOccurs="0"/>
                <xsd:element ref="ns4:MediaServiceObjectDetectorVersions" minOccurs="0"/>
                <xsd:element ref="ns4:MediaServiceSearchProperties" minOccurs="0"/>
                <xsd:element ref="ns4:MediaServiceSystemTag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480c1-8567-4559-97f8-149d8bdc5596"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e53a31-de17-4215-86ae-21d1fb5311f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64480c1-8567-4559-97f8-149d8bdc5596">
      <UserInfo>
        <DisplayName/>
        <AccountId xsi:nil="true"/>
        <AccountType/>
      </UserInfo>
    </SharedWithUsers>
    <_activity xmlns="79e53a31-de17-4215-86ae-21d1fb5311f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0CC492-E798-492C-90D0-6348D89F943B}">
  <ds:schemaRefs>
    <ds:schemaRef ds:uri="664480c1-8567-4559-97f8-149d8bdc5596"/>
    <ds:schemaRef ds:uri="79e53a31-de17-4215-86ae-21d1fb5311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67952D-8FFF-4BDD-BBEC-FA32EA1F5F51}">
  <ds:schemaRefs>
    <ds:schemaRef ds:uri="664480c1-8567-4559-97f8-149d8bdc5596"/>
    <ds:schemaRef ds:uri="79e53a31-de17-4215-86ae-21d1fb5311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E275EFE-5B51-4554-B9B6-C82BF01CBB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350</TotalTime>
  <Words>2967</Words>
  <Application>Microsoft Office PowerPoint</Application>
  <PresentationFormat>Panorámica</PresentationFormat>
  <Paragraphs>252</Paragraphs>
  <Slides>24</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24</vt:i4>
      </vt:variant>
    </vt:vector>
  </HeadingPairs>
  <TitlesOfParts>
    <vt:vector size="35" baseType="lpstr">
      <vt:lpstr>Microsoft YaHei</vt:lpstr>
      <vt:lpstr>Aptos</vt:lpstr>
      <vt:lpstr>Arial</vt:lpstr>
      <vt:lpstr>Courier New</vt:lpstr>
      <vt:lpstr>DejaVu Sans</vt:lpstr>
      <vt:lpstr>Roboto</vt:lpstr>
      <vt:lpstr>Segoe UI</vt:lpstr>
      <vt:lpstr>Symbol</vt:lpstr>
      <vt:lpstr>Wingdings</vt:lpstr>
      <vt:lpstr>Xunta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Rodrígues Salgado, Susana</dc:creator>
  <dc:description/>
  <cp:lastModifiedBy>Pérez Elías, Diego</cp:lastModifiedBy>
  <cp:revision>176</cp:revision>
  <dcterms:created xsi:type="dcterms:W3CDTF">2021-06-23T07:16:42Z</dcterms:created>
  <dcterms:modified xsi:type="dcterms:W3CDTF">2025-09-26T07:09:35Z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0x010100D9651D8ABAE1C5419BDDDD53D53229C3</vt:lpwstr>
  </property>
</Properties>
</file>